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302" r:id="rId3"/>
    <p:sldId id="258" r:id="rId4"/>
    <p:sldId id="259" r:id="rId5"/>
    <p:sldId id="260" r:id="rId6"/>
    <p:sldId id="307" r:id="rId7"/>
    <p:sldId id="306" r:id="rId8"/>
    <p:sldId id="282" r:id="rId9"/>
    <p:sldId id="283" r:id="rId10"/>
    <p:sldId id="263" r:id="rId11"/>
  </p:sldIdLst>
  <p:sldSz cx="12192000" cy="6858000"/>
  <p:notesSz cx="12192000" cy="6858000"/>
  <p:embeddedFontLst>
    <p:embeddedFont>
      <p:font typeface="Arial Unicode MS" panose="020B0604020202020204" pitchFamily="3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  <p:embeddedFont>
      <p:font typeface="Georgia" panose="02040502050405020303" pitchFamily="18" charset="0"/>
      <p:regular r:id="rId22"/>
      <p:bold r:id="rId23"/>
      <p:italic r:id="rId24"/>
      <p:boldItalic r:id="rId25"/>
    </p:embeddedFont>
    <p:embeddedFont>
      <p:font typeface="Oracle Sans Ultra Light" panose="020B0303020204020204" pitchFamily="34" charset="0"/>
      <p:regular r:id="rId26"/>
      <p:italic r:id="rId27"/>
    </p:embeddedFont>
    <p:embeddedFont>
      <p:font typeface="Trebuchet MS" panose="020B0703020202090204" pitchFamily="34" charset="0"/>
      <p:regular r:id="rId28"/>
      <p:bold r:id="rId29"/>
      <p:italic r:id="rId30"/>
      <p:bold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741"/>
    <p:restoredTop sz="94744"/>
  </p:normalViewPr>
  <p:slideViewPr>
    <p:cSldViewPr>
      <p:cViewPr varScale="1">
        <p:scale>
          <a:sx n="119" d="100"/>
          <a:sy n="119" d="100"/>
        </p:scale>
        <p:origin x="30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7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tableStyles" Target="tableStyle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E67D8-492B-4C68-BECC-B5590B09129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64F77-5C3F-4FD6-812C-88C294A8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9705" y="880364"/>
            <a:ext cx="955258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1128" y="900683"/>
            <a:ext cx="10529742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6425" y="1178052"/>
            <a:ext cx="11579148" cy="2019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3900" y="6498463"/>
            <a:ext cx="233680" cy="191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4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jpg"/><Relationship Id="rId32" Type="http://schemas.openxmlformats.org/officeDocument/2006/relationships/image" Target="../media/image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5.png"/><Relationship Id="rId8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10" Type="http://schemas.openxmlformats.org/officeDocument/2006/relationships/image" Target="../media/image2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26.png"/><Relationship Id="rId15" Type="http://schemas.openxmlformats.org/officeDocument/2006/relationships/image" Target="../media/image52.png"/><Relationship Id="rId10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7192" y="4198620"/>
            <a:ext cx="712860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Georgia"/>
                <a:cs typeface="Georgia"/>
              </a:rPr>
              <a:t>Gaming</a:t>
            </a:r>
            <a:r>
              <a:rPr spc="-10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Sentiment</a:t>
            </a:r>
            <a:r>
              <a:rPr spc="-10" dirty="0">
                <a:latin typeface="Georgia"/>
                <a:cs typeface="Georgia"/>
              </a:rPr>
              <a:t> </a:t>
            </a:r>
            <a:r>
              <a:rPr spc="-10" dirty="0" err="1">
                <a:latin typeface="Georgia"/>
                <a:cs typeface="Georgia"/>
              </a:rPr>
              <a:t>Analy</a:t>
            </a:r>
            <a:r>
              <a:rPr lang="es-ES" spc="-10" dirty="0">
                <a:latin typeface="Georgia"/>
                <a:cs typeface="Georgia"/>
              </a:rPr>
              <a:t>tics </a:t>
            </a:r>
            <a:r>
              <a:rPr lang="en-ES" spc="-10" dirty="0">
                <a:latin typeface="Georgia"/>
                <a:cs typeface="Georgia"/>
              </a:rPr>
              <a:t>Use Cases</a:t>
            </a:r>
            <a:endParaRPr spc="-10" dirty="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1860" y="6487012"/>
              <a:ext cx="473459" cy="3006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2021,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786" y="3057651"/>
            <a:ext cx="70606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40" dirty="0">
                <a:latin typeface="Arial Unicode MS"/>
                <a:cs typeface="Arial Unicode MS"/>
              </a:rPr>
              <a:t>Use Cases for User Experience</a:t>
            </a:r>
            <a:endParaRPr lang="en-US" sz="4000" dirty="0">
              <a:latin typeface="Arial Unicode MS"/>
              <a:cs typeface="Arial Unicode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65511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object 62"/>
          <p:cNvSpPr txBox="1"/>
          <p:nvPr/>
        </p:nvSpPr>
        <p:spPr>
          <a:xfrm>
            <a:off x="5157270" y="4003629"/>
            <a:ext cx="2931160" cy="165481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7465" rIns="0" bIns="0" rtlCol="0">
            <a:spAutoFit/>
          </a:bodyPr>
          <a:lstStyle/>
          <a:p>
            <a:pPr marL="1626235">
              <a:lnSpc>
                <a:spcPct val="100000"/>
              </a:lnSpc>
              <a:spcBef>
                <a:spcPts val="295"/>
              </a:spcBef>
            </a:pPr>
            <a:r>
              <a:rPr sz="850" dirty="0">
                <a:latin typeface="Arial Unicode MS"/>
                <a:cs typeface="Arial Unicode MS"/>
              </a:rPr>
              <a:t>Data</a:t>
            </a:r>
            <a:r>
              <a:rPr sz="850" spc="-25" dirty="0">
                <a:latin typeface="Arial Unicode MS"/>
                <a:cs typeface="Arial Unicode MS"/>
              </a:rPr>
              <a:t> </a:t>
            </a:r>
            <a:r>
              <a:rPr sz="850" dirty="0">
                <a:latin typeface="Arial Unicode MS"/>
                <a:cs typeface="Arial Unicode MS"/>
              </a:rPr>
              <a:t>Science</a:t>
            </a:r>
            <a:r>
              <a:rPr sz="850" spc="-15" dirty="0">
                <a:latin typeface="Arial Unicode MS"/>
                <a:cs typeface="Arial Unicode MS"/>
              </a:rPr>
              <a:t> </a:t>
            </a:r>
            <a:r>
              <a:rPr sz="850" spc="-10" dirty="0">
                <a:latin typeface="Arial Unicode MS"/>
                <a:cs typeface="Arial Unicode MS"/>
              </a:rPr>
              <a:t>Service</a:t>
            </a:r>
            <a:endParaRPr sz="850" dirty="0">
              <a:latin typeface="Arial Unicode MS"/>
              <a:cs typeface="Arial Unicode MS"/>
            </a:endParaRPr>
          </a:p>
          <a:p>
            <a:pPr marL="1677670">
              <a:lnSpc>
                <a:spcPct val="100000"/>
              </a:lnSpc>
              <a:spcBef>
                <a:spcPts val="665"/>
              </a:spcBef>
            </a:pPr>
            <a:r>
              <a:rPr sz="1800" b="1" spc="-25" dirty="0">
                <a:latin typeface="Century Gothic"/>
                <a:cs typeface="Century Gothic"/>
              </a:rPr>
              <a:t>NLP</a:t>
            </a:r>
            <a:endParaRPr sz="18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 dirty="0">
              <a:latin typeface="Century Gothic"/>
              <a:cs typeface="Century Gothic"/>
            </a:endParaRPr>
          </a:p>
          <a:p>
            <a:pPr marL="382905" marR="1734820" indent="-130175">
              <a:lnSpc>
                <a:spcPct val="100000"/>
              </a:lnSpc>
            </a:pPr>
            <a:r>
              <a:rPr sz="1400" spc="-10" dirty="0">
                <a:solidFill>
                  <a:srgbClr val="161716"/>
                </a:solidFill>
                <a:latin typeface="Calibri"/>
                <a:cs typeface="Calibri"/>
              </a:rPr>
              <a:t>Autonomous Database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2" name="object 2"/>
          <p:cNvGrpSpPr/>
          <p:nvPr/>
        </p:nvGrpSpPr>
        <p:grpSpPr>
          <a:xfrm>
            <a:off x="5132832" y="3977639"/>
            <a:ext cx="3035935" cy="1758950"/>
            <a:chOff x="5132832" y="3977639"/>
            <a:chExt cx="3035935" cy="17589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2832" y="3977639"/>
              <a:ext cx="3035808" cy="17586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57270" y="4003629"/>
              <a:ext cx="2931160" cy="1654810"/>
            </a:xfrm>
            <a:custGeom>
              <a:avLst/>
              <a:gdLst/>
              <a:ahLst/>
              <a:cxnLst/>
              <a:rect l="l" t="t" r="r" b="b"/>
              <a:pathLst>
                <a:path w="2931159" h="1654810">
                  <a:moveTo>
                    <a:pt x="2931120" y="0"/>
                  </a:moveTo>
                  <a:lnTo>
                    <a:pt x="0" y="0"/>
                  </a:lnTo>
                  <a:lnTo>
                    <a:pt x="0" y="1654393"/>
                  </a:lnTo>
                  <a:lnTo>
                    <a:pt x="2931120" y="1654393"/>
                  </a:lnTo>
                  <a:lnTo>
                    <a:pt x="29311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77806" y="4194792"/>
              <a:ext cx="1256665" cy="1339850"/>
            </a:xfrm>
            <a:custGeom>
              <a:avLst/>
              <a:gdLst/>
              <a:ahLst/>
              <a:cxnLst/>
              <a:rect l="l" t="t" r="r" b="b"/>
              <a:pathLst>
                <a:path w="1256665" h="1339850">
                  <a:moveTo>
                    <a:pt x="1256150" y="0"/>
                  </a:moveTo>
                  <a:lnTo>
                    <a:pt x="0" y="0"/>
                  </a:lnTo>
                  <a:lnTo>
                    <a:pt x="0" y="1339612"/>
                  </a:lnTo>
                  <a:lnTo>
                    <a:pt x="1256150" y="1339612"/>
                  </a:lnTo>
                  <a:lnTo>
                    <a:pt x="1256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77806" y="4194792"/>
              <a:ext cx="1256665" cy="1339850"/>
            </a:xfrm>
            <a:custGeom>
              <a:avLst/>
              <a:gdLst/>
              <a:ahLst/>
              <a:cxnLst/>
              <a:rect l="l" t="t" r="r" b="b"/>
              <a:pathLst>
                <a:path w="1256665" h="1339850">
                  <a:moveTo>
                    <a:pt x="0" y="0"/>
                  </a:moveTo>
                  <a:lnTo>
                    <a:pt x="1256150" y="0"/>
                  </a:lnTo>
                  <a:lnTo>
                    <a:pt x="1256150" y="1339613"/>
                  </a:lnTo>
                  <a:lnTo>
                    <a:pt x="0" y="13396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B28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2424812" y="1271016"/>
            <a:ext cx="6243955" cy="4870450"/>
            <a:chOff x="2424812" y="1271016"/>
            <a:chExt cx="6243955" cy="48704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0807" y="1301496"/>
              <a:ext cx="1575815" cy="11826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64721" y="1326109"/>
              <a:ext cx="1471295" cy="1080135"/>
            </a:xfrm>
            <a:custGeom>
              <a:avLst/>
              <a:gdLst/>
              <a:ahLst/>
              <a:cxnLst/>
              <a:rect l="l" t="t" r="r" b="b"/>
              <a:pathLst>
                <a:path w="1471295" h="1080135">
                  <a:moveTo>
                    <a:pt x="1471246" y="0"/>
                  </a:moveTo>
                  <a:lnTo>
                    <a:pt x="0" y="0"/>
                  </a:lnTo>
                  <a:lnTo>
                    <a:pt x="0" y="1079646"/>
                  </a:lnTo>
                  <a:lnTo>
                    <a:pt x="1471246" y="1079646"/>
                  </a:lnTo>
                  <a:lnTo>
                    <a:pt x="1471246" y="0"/>
                  </a:lnTo>
                  <a:close/>
                </a:path>
              </a:pathLst>
            </a:custGeom>
            <a:solidFill>
              <a:srgbClr val="ECEA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7959" y="1271016"/>
              <a:ext cx="2130552" cy="12131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64275" y="1296703"/>
              <a:ext cx="2025650" cy="1109345"/>
            </a:xfrm>
            <a:custGeom>
              <a:avLst/>
              <a:gdLst/>
              <a:ahLst/>
              <a:cxnLst/>
              <a:rect l="l" t="t" r="r" b="b"/>
              <a:pathLst>
                <a:path w="2025650" h="1109345">
                  <a:moveTo>
                    <a:pt x="2025437" y="0"/>
                  </a:moveTo>
                  <a:lnTo>
                    <a:pt x="0" y="0"/>
                  </a:lnTo>
                  <a:lnTo>
                    <a:pt x="0" y="1109054"/>
                  </a:lnTo>
                  <a:lnTo>
                    <a:pt x="2025437" y="1109054"/>
                  </a:lnTo>
                  <a:lnTo>
                    <a:pt x="2025437" y="0"/>
                  </a:lnTo>
                  <a:close/>
                </a:path>
              </a:pathLst>
            </a:custGeom>
            <a:solidFill>
              <a:srgbClr val="ECEA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31163" y="1297618"/>
              <a:ext cx="165100" cy="4837430"/>
            </a:xfrm>
            <a:custGeom>
              <a:avLst/>
              <a:gdLst/>
              <a:ahLst/>
              <a:cxnLst/>
              <a:rect l="l" t="t" r="r" b="b"/>
              <a:pathLst>
                <a:path w="165100" h="4837430">
                  <a:moveTo>
                    <a:pt x="0" y="0"/>
                  </a:moveTo>
                  <a:lnTo>
                    <a:pt x="0" y="4837041"/>
                  </a:lnTo>
                  <a:lnTo>
                    <a:pt x="164584" y="24185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31162" y="1297618"/>
              <a:ext cx="165100" cy="4837430"/>
            </a:xfrm>
            <a:custGeom>
              <a:avLst/>
              <a:gdLst/>
              <a:ahLst/>
              <a:cxnLst/>
              <a:rect l="l" t="t" r="r" b="b"/>
              <a:pathLst>
                <a:path w="165100" h="4837430">
                  <a:moveTo>
                    <a:pt x="0" y="0"/>
                  </a:moveTo>
                  <a:lnTo>
                    <a:pt x="164585" y="2418521"/>
                  </a:lnTo>
                  <a:lnTo>
                    <a:pt x="0" y="48370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9607" y="3364992"/>
              <a:ext cx="1792223" cy="725423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10183" y="2545079"/>
            <a:ext cx="1576070" cy="3591560"/>
            <a:chOff x="710183" y="2545079"/>
            <a:chExt cx="1576070" cy="359156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7184" y="5661769"/>
              <a:ext cx="519440" cy="4745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882" y="4649132"/>
              <a:ext cx="1000436" cy="35729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503" y="4992623"/>
              <a:ext cx="1194816" cy="7467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007" y="3694175"/>
              <a:ext cx="1362455" cy="2743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183" y="3837431"/>
              <a:ext cx="1542288" cy="10271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7517" y="4109638"/>
              <a:ext cx="474692" cy="4746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2959" y="2545079"/>
              <a:ext cx="1463040" cy="4023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0223" y="2807207"/>
              <a:ext cx="1005839" cy="100583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986232" y="3390221"/>
            <a:ext cx="1687195" cy="619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121920">
              <a:lnSpc>
                <a:spcPct val="100000"/>
              </a:lnSpc>
            </a:pPr>
            <a:r>
              <a:rPr sz="1200" dirty="0">
                <a:solidFill>
                  <a:srgbClr val="161716"/>
                </a:solidFill>
                <a:latin typeface="Calibri"/>
                <a:cs typeface="Calibri"/>
              </a:rPr>
              <a:t>API/</a:t>
            </a:r>
            <a:r>
              <a:rPr sz="1200" spc="-25" dirty="0">
                <a:solidFill>
                  <a:srgbClr val="161716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161716"/>
                </a:solidFill>
                <a:latin typeface="Calibri"/>
                <a:cs typeface="Calibri"/>
              </a:rPr>
              <a:t>Batch</a:t>
            </a:r>
            <a:r>
              <a:rPr sz="1200" spc="-20" dirty="0">
                <a:solidFill>
                  <a:srgbClr val="16171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161716"/>
                </a:solidFill>
                <a:latin typeface="Calibri"/>
                <a:cs typeface="Calibri"/>
              </a:rPr>
              <a:t>Downloader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13910" y="3700101"/>
            <a:ext cx="379095" cy="0"/>
          </a:xfrm>
          <a:custGeom>
            <a:avLst/>
            <a:gdLst/>
            <a:ahLst/>
            <a:cxnLst/>
            <a:rect l="l" t="t" r="r" b="b"/>
            <a:pathLst>
              <a:path w="379094">
                <a:moveTo>
                  <a:pt x="378672" y="0"/>
                </a:moveTo>
                <a:lnTo>
                  <a:pt x="0" y="1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3913" y="5262372"/>
            <a:ext cx="10915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Storage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91694" y="1473525"/>
            <a:ext cx="2515235" cy="3340735"/>
            <a:chOff x="3791694" y="1473525"/>
            <a:chExt cx="2515235" cy="3340735"/>
          </a:xfrm>
        </p:grpSpPr>
        <p:sp>
          <p:nvSpPr>
            <p:cNvPr id="28" name="object 28"/>
            <p:cNvSpPr/>
            <p:nvPr/>
          </p:nvSpPr>
          <p:spPr>
            <a:xfrm>
              <a:off x="3791694" y="4003629"/>
              <a:ext cx="76200" cy="427355"/>
            </a:xfrm>
            <a:custGeom>
              <a:avLst/>
              <a:gdLst/>
              <a:ahLst/>
              <a:cxnLst/>
              <a:rect l="l" t="t" r="r" b="b"/>
              <a:pathLst>
                <a:path w="76200" h="427354">
                  <a:moveTo>
                    <a:pt x="34924" y="350791"/>
                  </a:moveTo>
                  <a:lnTo>
                    <a:pt x="0" y="350791"/>
                  </a:lnTo>
                  <a:lnTo>
                    <a:pt x="38100" y="426991"/>
                  </a:lnTo>
                  <a:lnTo>
                    <a:pt x="69850" y="363491"/>
                  </a:lnTo>
                  <a:lnTo>
                    <a:pt x="34925" y="363491"/>
                  </a:lnTo>
                  <a:lnTo>
                    <a:pt x="34924" y="350791"/>
                  </a:lnTo>
                  <a:close/>
                </a:path>
                <a:path w="76200" h="427354">
                  <a:moveTo>
                    <a:pt x="41273" y="0"/>
                  </a:moveTo>
                  <a:lnTo>
                    <a:pt x="34923" y="0"/>
                  </a:lnTo>
                  <a:lnTo>
                    <a:pt x="34925" y="363491"/>
                  </a:lnTo>
                  <a:lnTo>
                    <a:pt x="41275" y="363491"/>
                  </a:lnTo>
                  <a:lnTo>
                    <a:pt x="41273" y="0"/>
                  </a:lnTo>
                  <a:close/>
                </a:path>
                <a:path w="76200" h="427354">
                  <a:moveTo>
                    <a:pt x="76200" y="350791"/>
                  </a:moveTo>
                  <a:lnTo>
                    <a:pt x="41274" y="350791"/>
                  </a:lnTo>
                  <a:lnTo>
                    <a:pt x="41275" y="363491"/>
                  </a:lnTo>
                  <a:lnTo>
                    <a:pt x="69850" y="363491"/>
                  </a:lnTo>
                  <a:lnTo>
                    <a:pt x="76200" y="3507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85112" y="4737806"/>
              <a:ext cx="1080135" cy="76200"/>
            </a:xfrm>
            <a:custGeom>
              <a:avLst/>
              <a:gdLst/>
              <a:ahLst/>
              <a:cxnLst/>
              <a:rect l="l" t="t" r="r" b="b"/>
              <a:pathLst>
                <a:path w="1080135" h="76200">
                  <a:moveTo>
                    <a:pt x="1003799" y="41274"/>
                  </a:moveTo>
                  <a:lnTo>
                    <a:pt x="1003799" y="76199"/>
                  </a:lnTo>
                  <a:lnTo>
                    <a:pt x="1073649" y="41274"/>
                  </a:lnTo>
                  <a:lnTo>
                    <a:pt x="1003799" y="41274"/>
                  </a:lnTo>
                  <a:close/>
                </a:path>
                <a:path w="1080135" h="76200">
                  <a:moveTo>
                    <a:pt x="1003799" y="34924"/>
                  </a:moveTo>
                  <a:lnTo>
                    <a:pt x="1003799" y="41274"/>
                  </a:lnTo>
                  <a:lnTo>
                    <a:pt x="1016499" y="41274"/>
                  </a:lnTo>
                  <a:lnTo>
                    <a:pt x="1016499" y="34924"/>
                  </a:lnTo>
                  <a:lnTo>
                    <a:pt x="1003799" y="34924"/>
                  </a:lnTo>
                  <a:close/>
                </a:path>
                <a:path w="1080135" h="76200">
                  <a:moveTo>
                    <a:pt x="1003799" y="0"/>
                  </a:moveTo>
                  <a:lnTo>
                    <a:pt x="1003799" y="34924"/>
                  </a:lnTo>
                  <a:lnTo>
                    <a:pt x="1016499" y="34924"/>
                  </a:lnTo>
                  <a:lnTo>
                    <a:pt x="1016499" y="41274"/>
                  </a:lnTo>
                  <a:lnTo>
                    <a:pt x="1073651" y="41273"/>
                  </a:lnTo>
                  <a:lnTo>
                    <a:pt x="1079999" y="38099"/>
                  </a:lnTo>
                  <a:lnTo>
                    <a:pt x="1003799" y="0"/>
                  </a:lnTo>
                  <a:close/>
                </a:path>
                <a:path w="1080135" h="76200">
                  <a:moveTo>
                    <a:pt x="0" y="34923"/>
                  </a:moveTo>
                  <a:lnTo>
                    <a:pt x="0" y="41273"/>
                  </a:lnTo>
                  <a:lnTo>
                    <a:pt x="1003799" y="41274"/>
                  </a:lnTo>
                  <a:lnTo>
                    <a:pt x="1003799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C74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7926" y="1581280"/>
              <a:ext cx="622360" cy="4001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64866" y="1473525"/>
              <a:ext cx="523701" cy="60705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51119" y="2633471"/>
              <a:ext cx="1155191" cy="4297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85815" y="2612136"/>
              <a:ext cx="685800" cy="52730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176864" y="2658041"/>
            <a:ext cx="1051560" cy="32512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79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20"/>
              </a:spcBef>
            </a:pPr>
            <a:r>
              <a:rPr sz="1600" spc="-25" dirty="0">
                <a:solidFill>
                  <a:srgbClr val="161716"/>
                </a:solidFill>
                <a:latin typeface="Calibri"/>
                <a:cs typeface="Calibri"/>
              </a:rPr>
              <a:t>PGX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64722" y="1326109"/>
            <a:ext cx="1471295" cy="1080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56845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312D2A"/>
                </a:solidFill>
                <a:latin typeface="Calibri"/>
                <a:cs typeface="Calibri"/>
              </a:rPr>
              <a:t>Graph</a:t>
            </a:r>
            <a:r>
              <a:rPr sz="1400" b="1" spc="-55" dirty="0">
                <a:solidFill>
                  <a:srgbClr val="312D2A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312D2A"/>
                </a:solidFill>
                <a:latin typeface="Calibri"/>
                <a:cs typeface="Calibri"/>
              </a:rPr>
              <a:t>Analytics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663718" y="1325880"/>
            <a:ext cx="2835910" cy="1338580"/>
            <a:chOff x="5663718" y="1325880"/>
            <a:chExt cx="2835910" cy="1338580"/>
          </a:xfrm>
        </p:grpSpPr>
        <p:sp>
          <p:nvSpPr>
            <p:cNvPr id="37" name="object 37"/>
            <p:cNvSpPr/>
            <p:nvPr/>
          </p:nvSpPr>
          <p:spPr>
            <a:xfrm>
              <a:off x="5663718" y="2405730"/>
              <a:ext cx="76200" cy="259079"/>
            </a:xfrm>
            <a:custGeom>
              <a:avLst/>
              <a:gdLst/>
              <a:ahLst/>
              <a:cxnLst/>
              <a:rect l="l" t="t" r="r" b="b"/>
              <a:pathLst>
                <a:path w="76200" h="259080">
                  <a:moveTo>
                    <a:pt x="34924" y="182489"/>
                  </a:moveTo>
                  <a:lnTo>
                    <a:pt x="0" y="182770"/>
                  </a:lnTo>
                  <a:lnTo>
                    <a:pt x="38713" y="258660"/>
                  </a:lnTo>
                  <a:lnTo>
                    <a:pt x="69812" y="195187"/>
                  </a:lnTo>
                  <a:lnTo>
                    <a:pt x="35026" y="195187"/>
                  </a:lnTo>
                  <a:lnTo>
                    <a:pt x="34924" y="182489"/>
                  </a:lnTo>
                  <a:close/>
                </a:path>
                <a:path w="76200" h="259080">
                  <a:moveTo>
                    <a:pt x="41274" y="182437"/>
                  </a:moveTo>
                  <a:lnTo>
                    <a:pt x="34924" y="182489"/>
                  </a:lnTo>
                  <a:lnTo>
                    <a:pt x="35026" y="195187"/>
                  </a:lnTo>
                  <a:lnTo>
                    <a:pt x="41376" y="195136"/>
                  </a:lnTo>
                  <a:lnTo>
                    <a:pt x="41274" y="182437"/>
                  </a:lnTo>
                  <a:close/>
                </a:path>
                <a:path w="76200" h="259080">
                  <a:moveTo>
                    <a:pt x="76197" y="182156"/>
                  </a:moveTo>
                  <a:lnTo>
                    <a:pt x="41274" y="182437"/>
                  </a:lnTo>
                  <a:lnTo>
                    <a:pt x="41376" y="195136"/>
                  </a:lnTo>
                  <a:lnTo>
                    <a:pt x="35026" y="195187"/>
                  </a:lnTo>
                  <a:lnTo>
                    <a:pt x="69812" y="195187"/>
                  </a:lnTo>
                  <a:lnTo>
                    <a:pt x="76197" y="182156"/>
                  </a:lnTo>
                  <a:close/>
                </a:path>
                <a:path w="76200" h="259080">
                  <a:moveTo>
                    <a:pt x="39801" y="0"/>
                  </a:moveTo>
                  <a:lnTo>
                    <a:pt x="33451" y="50"/>
                  </a:lnTo>
                  <a:lnTo>
                    <a:pt x="34924" y="182489"/>
                  </a:lnTo>
                  <a:lnTo>
                    <a:pt x="41274" y="182437"/>
                  </a:lnTo>
                  <a:lnTo>
                    <a:pt x="39801" y="0"/>
                  </a:lnTo>
                  <a:close/>
                </a:path>
              </a:pathLst>
            </a:custGeom>
            <a:solidFill>
              <a:srgbClr val="C74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02551" y="1325880"/>
              <a:ext cx="1170431" cy="82296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75414" y="1502832"/>
              <a:ext cx="523701" cy="60705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564275" y="1296703"/>
            <a:ext cx="2025650" cy="1109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91770">
              <a:lnSpc>
                <a:spcPct val="100000"/>
              </a:lnSpc>
            </a:pPr>
            <a:r>
              <a:rPr sz="1800" spc="-10" dirty="0">
                <a:solidFill>
                  <a:srgbClr val="312D29"/>
                </a:solidFill>
                <a:latin typeface="Arial Unicode MS"/>
                <a:cs typeface="Arial Unicode MS"/>
              </a:rPr>
              <a:t>Spatial</a:t>
            </a:r>
            <a:endParaRPr sz="1800">
              <a:latin typeface="Arial Unicode MS"/>
              <a:cs typeface="Arial Unicode MS"/>
            </a:endParaRPr>
          </a:p>
          <a:p>
            <a:pPr algn="ctr">
              <a:lnSpc>
                <a:spcPct val="100000"/>
              </a:lnSpc>
              <a:spcBef>
                <a:spcPts val="1864"/>
              </a:spcBef>
            </a:pPr>
            <a:r>
              <a:rPr sz="1400" b="1" spc="-10" dirty="0">
                <a:solidFill>
                  <a:srgbClr val="312D2A"/>
                </a:solidFill>
                <a:latin typeface="Calibri"/>
                <a:cs typeface="Calibri"/>
              </a:rPr>
              <a:t>Analytics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74860" y="2028013"/>
            <a:ext cx="467714" cy="415746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984503" y="1386839"/>
            <a:ext cx="1216660" cy="463550"/>
            <a:chOff x="984503" y="1386839"/>
            <a:chExt cx="1216660" cy="463550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4503" y="1386839"/>
              <a:ext cx="1216152" cy="46329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5964" y="1405698"/>
              <a:ext cx="430651" cy="430650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3377821" y="2417926"/>
            <a:ext cx="8634730" cy="3111500"/>
            <a:chOff x="3377821" y="2417926"/>
            <a:chExt cx="8634730" cy="3111500"/>
          </a:xfrm>
        </p:grpSpPr>
        <p:sp>
          <p:nvSpPr>
            <p:cNvPr id="46" name="object 46"/>
            <p:cNvSpPr/>
            <p:nvPr/>
          </p:nvSpPr>
          <p:spPr>
            <a:xfrm>
              <a:off x="7444039" y="2417926"/>
              <a:ext cx="76200" cy="1586230"/>
            </a:xfrm>
            <a:custGeom>
              <a:avLst/>
              <a:gdLst/>
              <a:ahLst/>
              <a:cxnLst/>
              <a:rect l="l" t="t" r="r" b="b"/>
              <a:pathLst>
                <a:path w="76200" h="1586229">
                  <a:moveTo>
                    <a:pt x="34924" y="1509504"/>
                  </a:moveTo>
                  <a:lnTo>
                    <a:pt x="0" y="1509504"/>
                  </a:lnTo>
                  <a:lnTo>
                    <a:pt x="38100" y="1585704"/>
                  </a:lnTo>
                  <a:lnTo>
                    <a:pt x="69849" y="1522205"/>
                  </a:lnTo>
                  <a:lnTo>
                    <a:pt x="34925" y="1522205"/>
                  </a:lnTo>
                  <a:lnTo>
                    <a:pt x="34924" y="1509504"/>
                  </a:lnTo>
                  <a:close/>
                </a:path>
                <a:path w="76200" h="1586229">
                  <a:moveTo>
                    <a:pt x="41273" y="0"/>
                  </a:moveTo>
                  <a:lnTo>
                    <a:pt x="34923" y="0"/>
                  </a:lnTo>
                  <a:lnTo>
                    <a:pt x="34925" y="1522205"/>
                  </a:lnTo>
                  <a:lnTo>
                    <a:pt x="41275" y="1522205"/>
                  </a:lnTo>
                  <a:lnTo>
                    <a:pt x="41273" y="0"/>
                  </a:lnTo>
                  <a:close/>
                </a:path>
                <a:path w="76200" h="1586229">
                  <a:moveTo>
                    <a:pt x="76200" y="1509504"/>
                  </a:moveTo>
                  <a:lnTo>
                    <a:pt x="41274" y="1509504"/>
                  </a:lnTo>
                  <a:lnTo>
                    <a:pt x="41275" y="1522205"/>
                  </a:lnTo>
                  <a:lnTo>
                    <a:pt x="69849" y="1522205"/>
                  </a:lnTo>
                  <a:lnTo>
                    <a:pt x="76200" y="1509504"/>
                  </a:lnTo>
                  <a:close/>
                </a:path>
              </a:pathLst>
            </a:custGeom>
            <a:solidFill>
              <a:srgbClr val="C74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21650" y="2820352"/>
              <a:ext cx="1267460" cy="0"/>
            </a:xfrm>
            <a:custGeom>
              <a:avLst/>
              <a:gdLst/>
              <a:ahLst/>
              <a:cxnLst/>
              <a:rect l="l" t="t" r="r" b="b"/>
              <a:pathLst>
                <a:path w="1267459">
                  <a:moveTo>
                    <a:pt x="0" y="0"/>
                  </a:moveTo>
                  <a:lnTo>
                    <a:pt x="1266955" y="1"/>
                  </a:lnTo>
                </a:path>
              </a:pathLst>
            </a:custGeom>
            <a:ln w="6350">
              <a:solidFill>
                <a:srgbClr val="C746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99846" y="4778836"/>
              <a:ext cx="487680" cy="76200"/>
            </a:xfrm>
            <a:custGeom>
              <a:avLst/>
              <a:gdLst/>
              <a:ahLst/>
              <a:cxnLst/>
              <a:rect l="l" t="t" r="r" b="b"/>
              <a:pathLst>
                <a:path w="487679" h="76200">
                  <a:moveTo>
                    <a:pt x="76200" y="1"/>
                  </a:moveTo>
                  <a:lnTo>
                    <a:pt x="0" y="38101"/>
                  </a:lnTo>
                  <a:lnTo>
                    <a:pt x="76200" y="76201"/>
                  </a:lnTo>
                  <a:lnTo>
                    <a:pt x="76200" y="41276"/>
                  </a:lnTo>
                  <a:lnTo>
                    <a:pt x="63500" y="41276"/>
                  </a:lnTo>
                  <a:lnTo>
                    <a:pt x="63500" y="34926"/>
                  </a:lnTo>
                  <a:lnTo>
                    <a:pt x="76200" y="34926"/>
                  </a:lnTo>
                  <a:lnTo>
                    <a:pt x="76200" y="1"/>
                  </a:lnTo>
                  <a:close/>
                </a:path>
                <a:path w="487679" h="76200">
                  <a:moveTo>
                    <a:pt x="480957" y="34925"/>
                  </a:moveTo>
                  <a:lnTo>
                    <a:pt x="423807" y="34925"/>
                  </a:lnTo>
                  <a:lnTo>
                    <a:pt x="423807" y="41275"/>
                  </a:lnTo>
                  <a:lnTo>
                    <a:pt x="411107" y="41275"/>
                  </a:lnTo>
                  <a:lnTo>
                    <a:pt x="411107" y="76200"/>
                  </a:lnTo>
                  <a:lnTo>
                    <a:pt x="487307" y="38100"/>
                  </a:lnTo>
                  <a:lnTo>
                    <a:pt x="480957" y="34925"/>
                  </a:lnTo>
                  <a:close/>
                </a:path>
                <a:path w="487679" h="76200">
                  <a:moveTo>
                    <a:pt x="76200" y="34926"/>
                  </a:moveTo>
                  <a:lnTo>
                    <a:pt x="63500" y="34926"/>
                  </a:lnTo>
                  <a:lnTo>
                    <a:pt x="63500" y="41276"/>
                  </a:lnTo>
                  <a:lnTo>
                    <a:pt x="76200" y="41276"/>
                  </a:lnTo>
                  <a:lnTo>
                    <a:pt x="76200" y="34926"/>
                  </a:lnTo>
                  <a:close/>
                </a:path>
                <a:path w="487679" h="76200">
                  <a:moveTo>
                    <a:pt x="76200" y="41276"/>
                  </a:moveTo>
                  <a:lnTo>
                    <a:pt x="63500" y="41276"/>
                  </a:lnTo>
                  <a:lnTo>
                    <a:pt x="76200" y="41276"/>
                  </a:lnTo>
                  <a:close/>
                </a:path>
                <a:path w="487679" h="76200">
                  <a:moveTo>
                    <a:pt x="411107" y="34925"/>
                  </a:moveTo>
                  <a:lnTo>
                    <a:pt x="76200" y="34926"/>
                  </a:lnTo>
                  <a:lnTo>
                    <a:pt x="76200" y="41276"/>
                  </a:lnTo>
                  <a:lnTo>
                    <a:pt x="411107" y="41275"/>
                  </a:lnTo>
                  <a:lnTo>
                    <a:pt x="411107" y="34925"/>
                  </a:lnTo>
                  <a:close/>
                </a:path>
                <a:path w="487679" h="76200">
                  <a:moveTo>
                    <a:pt x="423807" y="34925"/>
                  </a:moveTo>
                  <a:lnTo>
                    <a:pt x="411107" y="34925"/>
                  </a:lnTo>
                  <a:lnTo>
                    <a:pt x="411107" y="41275"/>
                  </a:lnTo>
                  <a:lnTo>
                    <a:pt x="423807" y="41275"/>
                  </a:lnTo>
                  <a:lnTo>
                    <a:pt x="423807" y="34925"/>
                  </a:lnTo>
                  <a:close/>
                </a:path>
                <a:path w="487679" h="76200">
                  <a:moveTo>
                    <a:pt x="411107" y="0"/>
                  </a:moveTo>
                  <a:lnTo>
                    <a:pt x="411107" y="34925"/>
                  </a:lnTo>
                  <a:lnTo>
                    <a:pt x="480957" y="34925"/>
                  </a:lnTo>
                  <a:lnTo>
                    <a:pt x="411107" y="0"/>
                  </a:lnTo>
                  <a:close/>
                </a:path>
              </a:pathLst>
            </a:custGeom>
            <a:solidFill>
              <a:srgbClr val="C74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77821" y="4410157"/>
              <a:ext cx="847634" cy="84763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61832" y="4044695"/>
              <a:ext cx="3450335" cy="14843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587154" y="4069352"/>
              <a:ext cx="3346796" cy="13800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54494" y="4222836"/>
              <a:ext cx="847634" cy="84763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54610" y="4581526"/>
              <a:ext cx="394956" cy="39495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14616" y="4968239"/>
              <a:ext cx="685800" cy="49987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243614" y="4998030"/>
              <a:ext cx="575101" cy="38873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242026" y="4996442"/>
              <a:ext cx="578485" cy="392430"/>
            </a:xfrm>
            <a:custGeom>
              <a:avLst/>
              <a:gdLst/>
              <a:ahLst/>
              <a:cxnLst/>
              <a:rect l="l" t="t" r="r" b="b"/>
              <a:pathLst>
                <a:path w="578484" h="392429">
                  <a:moveTo>
                    <a:pt x="0" y="0"/>
                  </a:moveTo>
                  <a:lnTo>
                    <a:pt x="578277" y="0"/>
                  </a:lnTo>
                  <a:lnTo>
                    <a:pt x="578277" y="391912"/>
                  </a:lnTo>
                  <a:lnTo>
                    <a:pt x="0" y="39191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6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13448" y="4431791"/>
              <a:ext cx="1054607" cy="65531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748132" y="5009497"/>
              <a:ext cx="453790" cy="45379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62262" y="4590088"/>
              <a:ext cx="343779" cy="34377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376160" y="4261103"/>
              <a:ext cx="316992" cy="316992"/>
            </a:xfrm>
            <a:prstGeom prst="rect">
              <a:avLst/>
            </a:prstGeom>
          </p:spPr>
        </p:pic>
      </p:grpSp>
      <p:sp>
        <p:nvSpPr>
          <p:cNvPr id="61" name="object 61"/>
          <p:cNvSpPr txBox="1">
            <a:spLocks noGrp="1"/>
          </p:cNvSpPr>
          <p:nvPr>
            <p:ph type="title"/>
          </p:nvPr>
        </p:nvSpPr>
        <p:spPr>
          <a:xfrm>
            <a:off x="304016" y="214448"/>
            <a:ext cx="6845550" cy="6270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2000" b="1">
                <a:latin typeface="Calibri"/>
                <a:cs typeface="Calibri"/>
              </a:rPr>
              <a:t>Use Case: Gaming Sentiment Analysis</a:t>
            </a:r>
            <a:endParaRPr lang="en-US"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lang="en-US" sz="1400" i="1" spc="-10">
                <a:latin typeface="Verdana"/>
                <a:cs typeface="Verdana"/>
              </a:rPr>
              <a:t>Analysis for Fortnite 8</a:t>
            </a:r>
            <a:endParaRPr lang="en-US" sz="1400">
              <a:latin typeface="Verdana"/>
              <a:cs typeface="Verdana"/>
            </a:endParaRPr>
          </a:p>
        </p:txBody>
      </p:sp>
      <p:pic>
        <p:nvPicPr>
          <p:cNvPr id="63" name="object 6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5980176" y="3075432"/>
            <a:ext cx="4983480" cy="1472565"/>
            <a:chOff x="5980176" y="3075432"/>
            <a:chExt cx="4983480" cy="1472565"/>
          </a:xfrm>
        </p:grpSpPr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91472" y="3075432"/>
              <a:ext cx="1472183" cy="147218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80176" y="4166616"/>
              <a:ext cx="396239" cy="381000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723900" y="6498463"/>
            <a:ext cx="165735" cy="1911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z="1000" spc="40" dirty="0">
                <a:solidFill>
                  <a:srgbClr val="8B8580"/>
                </a:solidFill>
                <a:latin typeface="Arial Unicode MS"/>
                <a:cs typeface="Arial Unicode MS"/>
              </a:rPr>
              <a:t>3</a:t>
            </a:fld>
            <a:endParaRPr sz="1000">
              <a:latin typeface="Arial Unicode MS"/>
              <a:cs typeface="Arial Unicode MS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  <p:pic>
        <p:nvPicPr>
          <p:cNvPr id="69" name="Picture 68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775B1A8D-7B6E-14BD-2C38-F59509E1BB7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218" y="1813503"/>
            <a:ext cx="2724178" cy="170261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A229CE1-8AD2-8577-1798-57CA7A842B7A}"/>
              </a:ext>
            </a:extLst>
          </p:cNvPr>
          <p:cNvSpPr txBox="1"/>
          <p:nvPr/>
        </p:nvSpPr>
        <p:spPr>
          <a:xfrm>
            <a:off x="4930308" y="5001487"/>
            <a:ext cx="3434625" cy="642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2905" marR="1734820" indent="-130175">
              <a:lnSpc>
                <a:spcPct val="101400"/>
              </a:lnSpc>
            </a:pPr>
            <a:r>
              <a:rPr lang="en-GB" sz="1800" spc="-10" dirty="0">
                <a:solidFill>
                  <a:srgbClr val="161716"/>
                </a:solidFill>
                <a:latin typeface="Calibri"/>
                <a:cs typeface="Calibri"/>
              </a:rPr>
              <a:t>Autonomous Database</a:t>
            </a:r>
            <a:endParaRPr lang="en-GB"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8973" y="3604359"/>
            <a:ext cx="7926070" cy="1653539"/>
            <a:chOff x="2138973" y="3604359"/>
            <a:chExt cx="7926070" cy="1653539"/>
          </a:xfrm>
        </p:grpSpPr>
        <p:sp>
          <p:nvSpPr>
            <p:cNvPr id="3" name="object 3"/>
            <p:cNvSpPr/>
            <p:nvPr/>
          </p:nvSpPr>
          <p:spPr>
            <a:xfrm>
              <a:off x="2145323" y="3610709"/>
              <a:ext cx="7913370" cy="1640839"/>
            </a:xfrm>
            <a:custGeom>
              <a:avLst/>
              <a:gdLst/>
              <a:ahLst/>
              <a:cxnLst/>
              <a:rect l="l" t="t" r="r" b="b"/>
              <a:pathLst>
                <a:path w="7913370" h="1640839">
                  <a:moveTo>
                    <a:pt x="7913076" y="0"/>
                  </a:moveTo>
                  <a:lnTo>
                    <a:pt x="0" y="0"/>
                  </a:lnTo>
                  <a:lnTo>
                    <a:pt x="0" y="1640644"/>
                  </a:lnTo>
                  <a:lnTo>
                    <a:pt x="7913076" y="1640644"/>
                  </a:lnTo>
                  <a:lnTo>
                    <a:pt x="7913076" y="0"/>
                  </a:lnTo>
                  <a:close/>
                </a:path>
              </a:pathLst>
            </a:custGeom>
            <a:solidFill>
              <a:srgbClr val="C746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45323" y="3610709"/>
              <a:ext cx="7913370" cy="1640839"/>
            </a:xfrm>
            <a:custGeom>
              <a:avLst/>
              <a:gdLst/>
              <a:ahLst/>
              <a:cxnLst/>
              <a:rect l="l" t="t" r="r" b="b"/>
              <a:pathLst>
                <a:path w="7913370" h="1640839">
                  <a:moveTo>
                    <a:pt x="0" y="0"/>
                  </a:moveTo>
                  <a:lnTo>
                    <a:pt x="7913077" y="0"/>
                  </a:lnTo>
                  <a:lnTo>
                    <a:pt x="7913077" y="1640644"/>
                  </a:lnTo>
                  <a:lnTo>
                    <a:pt x="0" y="1640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4016" y="214448"/>
            <a:ext cx="4725184" cy="6270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2000" b="1">
                <a:latin typeface="Calibri"/>
                <a:cs typeface="Calibri"/>
              </a:rPr>
              <a:t>Use Case: Content Personalization</a:t>
            </a:r>
            <a:endParaRPr lang="en-US"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lang="en-US" sz="1400" i="1" spc="-114">
                <a:latin typeface="Verdana"/>
                <a:cs typeface="Verdana"/>
              </a:rPr>
              <a:t>VideoGame Content</a:t>
            </a:r>
            <a:r>
              <a:rPr lang="en-US" sz="1400" i="1" spc="-100">
                <a:latin typeface="Verdana"/>
                <a:cs typeface="Verdana"/>
              </a:rPr>
              <a:t> </a:t>
            </a:r>
            <a:r>
              <a:rPr lang="en-US" sz="1400" i="1" spc="-25">
                <a:latin typeface="Verdana"/>
                <a:cs typeface="Verdana"/>
              </a:rPr>
              <a:t>Personalization</a:t>
            </a:r>
            <a:endParaRPr lang="en-US" sz="14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82624" y="777240"/>
            <a:ext cx="3352800" cy="3056255"/>
            <a:chOff x="1182624" y="777240"/>
            <a:chExt cx="3352800" cy="30562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2624" y="1850136"/>
              <a:ext cx="691895" cy="51511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60669" y="2072253"/>
              <a:ext cx="490220" cy="76200"/>
            </a:xfrm>
            <a:custGeom>
              <a:avLst/>
              <a:gdLst/>
              <a:ahLst/>
              <a:cxnLst/>
              <a:rect l="l" t="t" r="r" b="b"/>
              <a:pathLst>
                <a:path w="490219" h="76200">
                  <a:moveTo>
                    <a:pt x="413961" y="41274"/>
                  </a:moveTo>
                  <a:lnTo>
                    <a:pt x="413961" y="76200"/>
                  </a:lnTo>
                  <a:lnTo>
                    <a:pt x="483811" y="41275"/>
                  </a:lnTo>
                  <a:lnTo>
                    <a:pt x="413961" y="41274"/>
                  </a:lnTo>
                  <a:close/>
                </a:path>
                <a:path w="490219" h="76200">
                  <a:moveTo>
                    <a:pt x="413961" y="34924"/>
                  </a:moveTo>
                  <a:lnTo>
                    <a:pt x="413961" y="41274"/>
                  </a:lnTo>
                  <a:lnTo>
                    <a:pt x="426661" y="41275"/>
                  </a:lnTo>
                  <a:lnTo>
                    <a:pt x="426661" y="34925"/>
                  </a:lnTo>
                  <a:lnTo>
                    <a:pt x="413961" y="34924"/>
                  </a:lnTo>
                  <a:close/>
                </a:path>
                <a:path w="490219" h="76200">
                  <a:moveTo>
                    <a:pt x="413961" y="0"/>
                  </a:moveTo>
                  <a:lnTo>
                    <a:pt x="413961" y="34924"/>
                  </a:lnTo>
                  <a:lnTo>
                    <a:pt x="426661" y="34925"/>
                  </a:lnTo>
                  <a:lnTo>
                    <a:pt x="426661" y="41275"/>
                  </a:lnTo>
                  <a:lnTo>
                    <a:pt x="483814" y="41273"/>
                  </a:lnTo>
                  <a:lnTo>
                    <a:pt x="490161" y="38100"/>
                  </a:lnTo>
                  <a:lnTo>
                    <a:pt x="413961" y="0"/>
                  </a:lnTo>
                  <a:close/>
                </a:path>
                <a:path w="490219" h="76200">
                  <a:moveTo>
                    <a:pt x="0" y="34923"/>
                  </a:moveTo>
                  <a:lnTo>
                    <a:pt x="0" y="41273"/>
                  </a:lnTo>
                  <a:lnTo>
                    <a:pt x="413961" y="41274"/>
                  </a:lnTo>
                  <a:lnTo>
                    <a:pt x="413961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4184" y="777240"/>
              <a:ext cx="2301240" cy="22981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8943" y="1275393"/>
              <a:ext cx="1872576" cy="10851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28631" y="2746099"/>
              <a:ext cx="76200" cy="1087755"/>
            </a:xfrm>
            <a:custGeom>
              <a:avLst/>
              <a:gdLst/>
              <a:ahLst/>
              <a:cxnLst/>
              <a:rect l="l" t="t" r="r" b="b"/>
              <a:pathLst>
                <a:path w="76200" h="1087754">
                  <a:moveTo>
                    <a:pt x="34924" y="1011146"/>
                  </a:moveTo>
                  <a:lnTo>
                    <a:pt x="0" y="1011146"/>
                  </a:lnTo>
                  <a:lnTo>
                    <a:pt x="38100" y="1087346"/>
                  </a:lnTo>
                  <a:lnTo>
                    <a:pt x="69850" y="1023846"/>
                  </a:lnTo>
                  <a:lnTo>
                    <a:pt x="34925" y="1023846"/>
                  </a:lnTo>
                  <a:lnTo>
                    <a:pt x="34924" y="1011146"/>
                  </a:lnTo>
                  <a:close/>
                </a:path>
                <a:path w="76200" h="1087754">
                  <a:moveTo>
                    <a:pt x="41273" y="0"/>
                  </a:moveTo>
                  <a:lnTo>
                    <a:pt x="34923" y="0"/>
                  </a:lnTo>
                  <a:lnTo>
                    <a:pt x="34925" y="1023846"/>
                  </a:lnTo>
                  <a:lnTo>
                    <a:pt x="41275" y="1023846"/>
                  </a:lnTo>
                  <a:lnTo>
                    <a:pt x="41273" y="0"/>
                  </a:lnTo>
                  <a:close/>
                </a:path>
                <a:path w="76200" h="1087754">
                  <a:moveTo>
                    <a:pt x="76200" y="1011146"/>
                  </a:moveTo>
                  <a:lnTo>
                    <a:pt x="41274" y="1011146"/>
                  </a:lnTo>
                  <a:lnTo>
                    <a:pt x="41275" y="1023846"/>
                  </a:lnTo>
                  <a:lnTo>
                    <a:pt x="69850" y="1023846"/>
                  </a:lnTo>
                  <a:lnTo>
                    <a:pt x="76200" y="10111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52900" y="2993644"/>
            <a:ext cx="1371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Arial Unicode MS"/>
                <a:cs typeface="Arial Unicode MS"/>
              </a:rPr>
              <a:t>Collection</a:t>
            </a:r>
            <a:endParaRPr sz="1600">
              <a:latin typeface="Arial Unicode MS"/>
              <a:cs typeface="Arial Unicode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93264" y="777240"/>
            <a:ext cx="7806055" cy="4173220"/>
            <a:chOff x="2493264" y="777240"/>
            <a:chExt cx="7806055" cy="417322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1000" y="777240"/>
              <a:ext cx="2298192" cy="22981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4310" y="1244825"/>
              <a:ext cx="1872569" cy="121121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80069" y="2083389"/>
              <a:ext cx="3368675" cy="76200"/>
            </a:xfrm>
            <a:custGeom>
              <a:avLst/>
              <a:gdLst/>
              <a:ahLst/>
              <a:cxnLst/>
              <a:rect l="l" t="t" r="r" b="b"/>
              <a:pathLst>
                <a:path w="3368675" h="76200">
                  <a:moveTo>
                    <a:pt x="3291975" y="41274"/>
                  </a:moveTo>
                  <a:lnTo>
                    <a:pt x="3291975" y="76200"/>
                  </a:lnTo>
                  <a:lnTo>
                    <a:pt x="3361825" y="41275"/>
                  </a:lnTo>
                  <a:lnTo>
                    <a:pt x="3291975" y="41274"/>
                  </a:lnTo>
                  <a:close/>
                </a:path>
                <a:path w="3368675" h="76200">
                  <a:moveTo>
                    <a:pt x="3291975" y="34924"/>
                  </a:moveTo>
                  <a:lnTo>
                    <a:pt x="3291975" y="41274"/>
                  </a:lnTo>
                  <a:lnTo>
                    <a:pt x="3304689" y="41275"/>
                  </a:lnTo>
                  <a:lnTo>
                    <a:pt x="3304689" y="34925"/>
                  </a:lnTo>
                  <a:lnTo>
                    <a:pt x="3291975" y="34924"/>
                  </a:lnTo>
                  <a:close/>
                </a:path>
                <a:path w="3368675" h="76200">
                  <a:moveTo>
                    <a:pt x="3291975" y="0"/>
                  </a:moveTo>
                  <a:lnTo>
                    <a:pt x="3291975" y="34924"/>
                  </a:lnTo>
                  <a:lnTo>
                    <a:pt x="3304689" y="34925"/>
                  </a:lnTo>
                  <a:lnTo>
                    <a:pt x="3304689" y="41275"/>
                  </a:lnTo>
                  <a:lnTo>
                    <a:pt x="3361828" y="41273"/>
                  </a:lnTo>
                  <a:lnTo>
                    <a:pt x="3368175" y="38100"/>
                  </a:lnTo>
                  <a:lnTo>
                    <a:pt x="3291975" y="0"/>
                  </a:lnTo>
                  <a:close/>
                </a:path>
                <a:path w="3368675" h="76200">
                  <a:moveTo>
                    <a:pt x="0" y="34923"/>
                  </a:moveTo>
                  <a:lnTo>
                    <a:pt x="0" y="41273"/>
                  </a:lnTo>
                  <a:lnTo>
                    <a:pt x="3291975" y="41274"/>
                  </a:lnTo>
                  <a:lnTo>
                    <a:pt x="3291975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825496" y="3831335"/>
              <a:ext cx="1118616" cy="11186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3264" y="3843528"/>
              <a:ext cx="780288" cy="40538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680163" y="1765300"/>
            <a:ext cx="1302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Users</a:t>
            </a:r>
            <a:r>
              <a:rPr sz="1600" spc="-7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Unicode MS"/>
                <a:cs typeface="Arial Unicode MS"/>
              </a:rPr>
              <a:t>Journey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52721" y="4862067"/>
            <a:ext cx="12407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chemeClr val="tx1"/>
                </a:solidFill>
                <a:latin typeface="Arial Unicode MS"/>
                <a:cs typeface="Arial Unicode MS"/>
              </a:rPr>
              <a:t>ML</a:t>
            </a:r>
            <a:r>
              <a:rPr sz="1600" spc="5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600" spc="-10" dirty="0">
                <a:solidFill>
                  <a:schemeClr val="tx1"/>
                </a:solidFill>
                <a:latin typeface="Arial Unicode MS"/>
                <a:cs typeface="Arial Unicode MS"/>
              </a:rPr>
              <a:t>Predictive</a:t>
            </a:r>
            <a:endParaRPr sz="1600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42811" y="3843528"/>
            <a:ext cx="5768340" cy="1118870"/>
            <a:chOff x="3942811" y="3843528"/>
            <a:chExt cx="5768340" cy="1118870"/>
          </a:xfrm>
        </p:grpSpPr>
        <p:pic>
          <p:nvPicPr>
            <p:cNvPr id="22" name="object 22"/>
            <p:cNvPicPr/>
            <p:nvPr/>
          </p:nvPicPr>
          <p:blipFill>
            <a:blip r:embed="rId9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92311" y="3843528"/>
              <a:ext cx="1118616" cy="11186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942811" y="4369389"/>
              <a:ext cx="4650740" cy="76200"/>
            </a:xfrm>
            <a:custGeom>
              <a:avLst/>
              <a:gdLst/>
              <a:ahLst/>
              <a:cxnLst/>
              <a:rect l="l" t="t" r="r" b="b"/>
              <a:pathLst>
                <a:path w="4650740" h="76200">
                  <a:moveTo>
                    <a:pt x="4574002" y="41274"/>
                  </a:moveTo>
                  <a:lnTo>
                    <a:pt x="4574002" y="76200"/>
                  </a:lnTo>
                  <a:lnTo>
                    <a:pt x="4643852" y="41275"/>
                  </a:lnTo>
                  <a:lnTo>
                    <a:pt x="4574002" y="41274"/>
                  </a:lnTo>
                  <a:close/>
                </a:path>
                <a:path w="4650740" h="76200">
                  <a:moveTo>
                    <a:pt x="4574002" y="34924"/>
                  </a:moveTo>
                  <a:lnTo>
                    <a:pt x="4574002" y="41274"/>
                  </a:lnTo>
                  <a:lnTo>
                    <a:pt x="4586700" y="41275"/>
                  </a:lnTo>
                  <a:lnTo>
                    <a:pt x="4586700" y="34925"/>
                  </a:lnTo>
                  <a:lnTo>
                    <a:pt x="4574002" y="34924"/>
                  </a:lnTo>
                  <a:close/>
                </a:path>
                <a:path w="4650740" h="76200">
                  <a:moveTo>
                    <a:pt x="4574002" y="0"/>
                  </a:moveTo>
                  <a:lnTo>
                    <a:pt x="4574002" y="34924"/>
                  </a:lnTo>
                  <a:lnTo>
                    <a:pt x="4586700" y="34925"/>
                  </a:lnTo>
                  <a:lnTo>
                    <a:pt x="4586700" y="41275"/>
                  </a:lnTo>
                  <a:lnTo>
                    <a:pt x="4643855" y="41273"/>
                  </a:lnTo>
                  <a:lnTo>
                    <a:pt x="4650202" y="38100"/>
                  </a:lnTo>
                  <a:lnTo>
                    <a:pt x="4574002" y="0"/>
                  </a:lnTo>
                  <a:close/>
                </a:path>
                <a:path w="4650740" h="76200">
                  <a:moveTo>
                    <a:pt x="0" y="34923"/>
                  </a:moveTo>
                  <a:lnTo>
                    <a:pt x="0" y="41273"/>
                  </a:lnTo>
                  <a:lnTo>
                    <a:pt x="4574002" y="41274"/>
                  </a:lnTo>
                  <a:lnTo>
                    <a:pt x="4574002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216258" y="4075684"/>
            <a:ext cx="1803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chemeClr val="tx1"/>
                </a:solidFill>
                <a:latin typeface="Arial Unicode MS"/>
                <a:cs typeface="Arial Unicode MS"/>
              </a:rPr>
              <a:t>Predictive</a:t>
            </a:r>
            <a:r>
              <a:rPr sz="1600" spc="-40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600" spc="-45" dirty="0">
                <a:solidFill>
                  <a:schemeClr val="tx1"/>
                </a:solidFill>
                <a:latin typeface="Arial Unicode MS"/>
                <a:cs typeface="Arial Unicode MS"/>
              </a:rPr>
              <a:t>Data</a:t>
            </a:r>
            <a:r>
              <a:rPr sz="1600" spc="-30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600" spc="-20" dirty="0">
                <a:solidFill>
                  <a:schemeClr val="tx1"/>
                </a:solidFill>
                <a:latin typeface="Arial Unicode MS"/>
                <a:cs typeface="Arial Unicode MS"/>
              </a:rPr>
              <a:t>feed</a:t>
            </a:r>
            <a:endParaRPr sz="1600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60110" y="2883916"/>
            <a:ext cx="2000250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75" marR="5080" indent="-283210">
              <a:lnSpc>
                <a:spcPct val="105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 Unicode MS"/>
                <a:cs typeface="Arial Unicode MS"/>
              </a:rPr>
              <a:t>Messaging</a:t>
            </a:r>
            <a:r>
              <a:rPr sz="1600" spc="-2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Arial Unicode MS"/>
                <a:cs typeface="Arial Unicode MS"/>
              </a:rPr>
              <a:t>&amp;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Unicode MS"/>
                <a:cs typeface="Arial Unicode MS"/>
              </a:rPr>
              <a:t>Content personalization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148408" y="2746099"/>
            <a:ext cx="76200" cy="1171575"/>
          </a:xfrm>
          <a:custGeom>
            <a:avLst/>
            <a:gdLst/>
            <a:ahLst/>
            <a:cxnLst/>
            <a:rect l="l" t="t" r="r" b="b"/>
            <a:pathLst>
              <a:path w="76200" h="1171575">
                <a:moveTo>
                  <a:pt x="34924" y="76191"/>
                </a:moveTo>
                <a:lnTo>
                  <a:pt x="32367" y="1171505"/>
                </a:lnTo>
                <a:lnTo>
                  <a:pt x="38717" y="1171520"/>
                </a:lnTo>
                <a:lnTo>
                  <a:pt x="41274" y="76206"/>
                </a:lnTo>
                <a:lnTo>
                  <a:pt x="34924" y="76191"/>
                </a:lnTo>
                <a:close/>
              </a:path>
              <a:path w="76200" h="1171575">
                <a:moveTo>
                  <a:pt x="69837" y="63491"/>
                </a:moveTo>
                <a:lnTo>
                  <a:pt x="34954" y="63491"/>
                </a:lnTo>
                <a:lnTo>
                  <a:pt x="41304" y="63506"/>
                </a:lnTo>
                <a:lnTo>
                  <a:pt x="41274" y="76206"/>
                </a:lnTo>
                <a:lnTo>
                  <a:pt x="76198" y="76288"/>
                </a:lnTo>
                <a:lnTo>
                  <a:pt x="69837" y="63491"/>
                </a:lnTo>
                <a:close/>
              </a:path>
              <a:path w="76200" h="1171575">
                <a:moveTo>
                  <a:pt x="34954" y="63491"/>
                </a:moveTo>
                <a:lnTo>
                  <a:pt x="34924" y="76191"/>
                </a:lnTo>
                <a:lnTo>
                  <a:pt x="41274" y="76206"/>
                </a:lnTo>
                <a:lnTo>
                  <a:pt x="41304" y="63506"/>
                </a:lnTo>
                <a:lnTo>
                  <a:pt x="34954" y="63491"/>
                </a:lnTo>
                <a:close/>
              </a:path>
              <a:path w="76200" h="1171575">
                <a:moveTo>
                  <a:pt x="38277" y="0"/>
                </a:moveTo>
                <a:lnTo>
                  <a:pt x="0" y="76109"/>
                </a:lnTo>
                <a:lnTo>
                  <a:pt x="34924" y="76191"/>
                </a:lnTo>
                <a:lnTo>
                  <a:pt x="34954" y="63491"/>
                </a:lnTo>
                <a:lnTo>
                  <a:pt x="69837" y="63491"/>
                </a:lnTo>
                <a:lnTo>
                  <a:pt x="3827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327929" y="4852923"/>
            <a:ext cx="15951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chemeClr val="tx1"/>
                </a:solidFill>
                <a:latin typeface="Arial Unicode MS"/>
                <a:cs typeface="Arial Unicode MS"/>
              </a:rPr>
              <a:t>Runtime</a:t>
            </a:r>
            <a:r>
              <a:rPr sz="1600" spc="-60" dirty="0">
                <a:solidFill>
                  <a:schemeClr val="tx1"/>
                </a:solidFill>
                <a:latin typeface="Arial Unicode MS"/>
                <a:cs typeface="Arial Unicode MS"/>
              </a:rPr>
              <a:t> </a:t>
            </a:r>
            <a:r>
              <a:rPr sz="1600" spc="-25" dirty="0">
                <a:solidFill>
                  <a:schemeClr val="tx1"/>
                </a:solidFill>
                <a:latin typeface="Arial Unicode MS"/>
                <a:cs typeface="Arial Unicode MS"/>
              </a:rPr>
              <a:t>Service+</a:t>
            </a:r>
            <a:endParaRPr sz="1600" dirty="0">
              <a:solidFill>
                <a:schemeClr val="tx1"/>
              </a:solidFill>
              <a:latin typeface="Arial Unicode MS"/>
              <a:cs typeface="Arial Unicode M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23900" y="6498463"/>
            <a:ext cx="165735" cy="1911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z="1000" spc="40" dirty="0">
                <a:solidFill>
                  <a:srgbClr val="8B8580"/>
                </a:solidFill>
                <a:latin typeface="Arial Unicode MS"/>
                <a:cs typeface="Arial Unicode MS"/>
              </a:rPr>
              <a:t>4</a:t>
            </a:fld>
            <a:endParaRPr sz="1000">
              <a:latin typeface="Arial Unicode MS"/>
              <a:cs typeface="Arial Unicode M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948686" y="2704783"/>
            <a:ext cx="2931160" cy="165481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38100" rIns="0" bIns="0" rtlCol="0">
            <a:spAutoFit/>
          </a:bodyPr>
          <a:lstStyle/>
          <a:p>
            <a:pPr marL="1626235">
              <a:lnSpc>
                <a:spcPct val="100000"/>
              </a:lnSpc>
              <a:spcBef>
                <a:spcPts val="300"/>
              </a:spcBef>
            </a:pPr>
            <a:r>
              <a:rPr sz="850" dirty="0">
                <a:latin typeface="Arial Unicode MS"/>
                <a:cs typeface="Arial Unicode MS"/>
              </a:rPr>
              <a:t>Data</a:t>
            </a:r>
            <a:r>
              <a:rPr sz="850" spc="-25" dirty="0">
                <a:latin typeface="Arial Unicode MS"/>
                <a:cs typeface="Arial Unicode MS"/>
              </a:rPr>
              <a:t> </a:t>
            </a:r>
            <a:r>
              <a:rPr sz="850" dirty="0">
                <a:latin typeface="Arial Unicode MS"/>
                <a:cs typeface="Arial Unicode MS"/>
              </a:rPr>
              <a:t>Science</a:t>
            </a:r>
            <a:r>
              <a:rPr sz="850" spc="-15" dirty="0">
                <a:latin typeface="Arial Unicode MS"/>
                <a:cs typeface="Arial Unicode MS"/>
              </a:rPr>
              <a:t> </a:t>
            </a:r>
            <a:r>
              <a:rPr sz="850" spc="-10" dirty="0">
                <a:latin typeface="Arial Unicode MS"/>
                <a:cs typeface="Arial Unicode MS"/>
              </a:rPr>
              <a:t>Service</a:t>
            </a:r>
            <a:endParaRPr sz="850" dirty="0">
              <a:latin typeface="Arial Unicode MS"/>
              <a:cs typeface="Arial Unicode MS"/>
            </a:endParaRPr>
          </a:p>
          <a:p>
            <a:pPr marL="1677670">
              <a:lnSpc>
                <a:spcPct val="100000"/>
              </a:lnSpc>
              <a:spcBef>
                <a:spcPts val="660"/>
              </a:spcBef>
            </a:pPr>
            <a:r>
              <a:rPr sz="1800" b="1" spc="-25" dirty="0">
                <a:latin typeface="Century Gothic"/>
                <a:cs typeface="Century Gothic"/>
              </a:rPr>
              <a:t>NLP</a:t>
            </a:r>
            <a:endParaRPr sz="1800" dirty="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 dirty="0">
              <a:latin typeface="Century Gothic"/>
              <a:cs typeface="Century Gothic"/>
            </a:endParaRPr>
          </a:p>
          <a:p>
            <a:pPr marL="382905" marR="1734820" indent="-130175">
              <a:lnSpc>
                <a:spcPct val="101400"/>
              </a:lnSpc>
            </a:pPr>
            <a:r>
              <a:rPr sz="1400" spc="-10" dirty="0">
                <a:solidFill>
                  <a:srgbClr val="161716"/>
                </a:solidFill>
                <a:latin typeface="Calibri"/>
                <a:cs typeface="Calibri"/>
              </a:rPr>
              <a:t>Autonomous Database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015" y="214448"/>
            <a:ext cx="7380121" cy="6270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2000" b="1" dirty="0">
                <a:latin typeface="Calibri"/>
                <a:cs typeface="Calibri"/>
              </a:rPr>
              <a:t>Use Case: Development Service Workflow</a:t>
            </a:r>
            <a:endParaRPr lang="en-US"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lang="en-US" sz="1400" i="1" spc="-120" dirty="0">
                <a:latin typeface="Verdana"/>
                <a:cs typeface="Verdana"/>
              </a:rPr>
              <a:t>Notify Tickets to Video Game Development Team</a:t>
            </a:r>
            <a:endParaRPr lang="en-US" sz="1400" dirty="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23544" y="2679192"/>
            <a:ext cx="3035935" cy="1758950"/>
            <a:chOff x="923544" y="2679192"/>
            <a:chExt cx="3035935" cy="17589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3544" y="2679192"/>
              <a:ext cx="3035808" cy="17586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48686" y="2704783"/>
              <a:ext cx="2931160" cy="1654810"/>
            </a:xfrm>
            <a:custGeom>
              <a:avLst/>
              <a:gdLst/>
              <a:ahLst/>
              <a:cxnLst/>
              <a:rect l="l" t="t" r="r" b="b"/>
              <a:pathLst>
                <a:path w="2931160" h="1654810">
                  <a:moveTo>
                    <a:pt x="2931119" y="0"/>
                  </a:moveTo>
                  <a:lnTo>
                    <a:pt x="0" y="0"/>
                  </a:lnTo>
                  <a:lnTo>
                    <a:pt x="0" y="1654393"/>
                  </a:lnTo>
                  <a:lnTo>
                    <a:pt x="2931119" y="1654393"/>
                  </a:lnTo>
                  <a:lnTo>
                    <a:pt x="293111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69221" y="2895945"/>
              <a:ext cx="1256665" cy="1339850"/>
            </a:xfrm>
            <a:custGeom>
              <a:avLst/>
              <a:gdLst/>
              <a:ahLst/>
              <a:cxnLst/>
              <a:rect l="l" t="t" r="r" b="b"/>
              <a:pathLst>
                <a:path w="1256664" h="1339850">
                  <a:moveTo>
                    <a:pt x="1256150" y="0"/>
                  </a:moveTo>
                  <a:lnTo>
                    <a:pt x="0" y="0"/>
                  </a:lnTo>
                  <a:lnTo>
                    <a:pt x="0" y="1339613"/>
                  </a:lnTo>
                  <a:lnTo>
                    <a:pt x="1256150" y="1339613"/>
                  </a:lnTo>
                  <a:lnTo>
                    <a:pt x="1256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69221" y="2895945"/>
              <a:ext cx="1256665" cy="1339850"/>
            </a:xfrm>
            <a:custGeom>
              <a:avLst/>
              <a:gdLst/>
              <a:ahLst/>
              <a:cxnLst/>
              <a:rect l="l" t="t" r="r" b="b"/>
              <a:pathLst>
                <a:path w="1256664" h="1339850">
                  <a:moveTo>
                    <a:pt x="0" y="0"/>
                  </a:moveTo>
                  <a:lnTo>
                    <a:pt x="1256150" y="0"/>
                  </a:lnTo>
                  <a:lnTo>
                    <a:pt x="1256150" y="1339613"/>
                  </a:lnTo>
                  <a:lnTo>
                    <a:pt x="0" y="13396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B28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5910" y="2923989"/>
              <a:ext cx="847634" cy="8476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46027" y="3282679"/>
              <a:ext cx="394956" cy="3949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05327" y="3669792"/>
              <a:ext cx="685800" cy="49987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5029" y="3699184"/>
              <a:ext cx="575102" cy="3887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33441" y="3697597"/>
              <a:ext cx="578485" cy="392430"/>
            </a:xfrm>
            <a:custGeom>
              <a:avLst/>
              <a:gdLst/>
              <a:ahLst/>
              <a:cxnLst/>
              <a:rect l="l" t="t" r="r" b="b"/>
              <a:pathLst>
                <a:path w="578485" h="392429">
                  <a:moveTo>
                    <a:pt x="0" y="0"/>
                  </a:moveTo>
                  <a:lnTo>
                    <a:pt x="578277" y="0"/>
                  </a:lnTo>
                  <a:lnTo>
                    <a:pt x="578277" y="391912"/>
                  </a:lnTo>
                  <a:lnTo>
                    <a:pt x="0" y="39191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363A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160" y="3130296"/>
              <a:ext cx="1054608" cy="6583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9549" y="3710650"/>
              <a:ext cx="453790" cy="4537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53677" y="3291243"/>
              <a:ext cx="343779" cy="3437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6872" y="2959608"/>
              <a:ext cx="316991" cy="320039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2376144" y="1916759"/>
            <a:ext cx="1926589" cy="1635760"/>
          </a:xfrm>
          <a:custGeom>
            <a:avLst/>
            <a:gdLst/>
            <a:ahLst/>
            <a:cxnLst/>
            <a:rect l="l" t="t" r="r" b="b"/>
            <a:pathLst>
              <a:path w="1926589" h="1635760">
                <a:moveTo>
                  <a:pt x="76200" y="638911"/>
                </a:moveTo>
                <a:lnTo>
                  <a:pt x="41275" y="638911"/>
                </a:lnTo>
                <a:lnTo>
                  <a:pt x="41275" y="0"/>
                </a:lnTo>
                <a:lnTo>
                  <a:pt x="34925" y="0"/>
                </a:lnTo>
                <a:lnTo>
                  <a:pt x="34925" y="638911"/>
                </a:lnTo>
                <a:lnTo>
                  <a:pt x="0" y="638911"/>
                </a:lnTo>
                <a:lnTo>
                  <a:pt x="38100" y="715111"/>
                </a:lnTo>
                <a:lnTo>
                  <a:pt x="69850" y="651611"/>
                </a:lnTo>
                <a:lnTo>
                  <a:pt x="76200" y="638911"/>
                </a:lnTo>
                <a:close/>
              </a:path>
              <a:path w="1926589" h="1635760">
                <a:moveTo>
                  <a:pt x="1926221" y="1597456"/>
                </a:moveTo>
                <a:lnTo>
                  <a:pt x="1919871" y="1594281"/>
                </a:lnTo>
                <a:lnTo>
                  <a:pt x="1850021" y="1559356"/>
                </a:lnTo>
                <a:lnTo>
                  <a:pt x="1850021" y="1594281"/>
                </a:lnTo>
                <a:lnTo>
                  <a:pt x="1503654" y="1594281"/>
                </a:lnTo>
                <a:lnTo>
                  <a:pt x="1503654" y="1600631"/>
                </a:lnTo>
                <a:lnTo>
                  <a:pt x="1850021" y="1600631"/>
                </a:lnTo>
                <a:lnTo>
                  <a:pt x="1850021" y="1635556"/>
                </a:lnTo>
                <a:lnTo>
                  <a:pt x="1919871" y="1600631"/>
                </a:lnTo>
                <a:lnTo>
                  <a:pt x="1926221" y="15974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684637" y="1534667"/>
            <a:ext cx="1489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solidFill>
                  <a:srgbClr val="FFFFFF"/>
                </a:solidFill>
                <a:latin typeface="Arial Unicode MS"/>
                <a:cs typeface="Arial Unicode MS"/>
              </a:rPr>
              <a:t>Data</a:t>
            </a:r>
            <a:r>
              <a:rPr sz="2000" spc="-6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Arial Unicode MS"/>
                <a:cs typeface="Arial Unicode MS"/>
              </a:rPr>
              <a:t>Sources</a:t>
            </a:r>
            <a:endParaRPr sz="2000">
              <a:latin typeface="Arial Unicode MS"/>
              <a:cs typeface="Arial Unicode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05894" y="3255916"/>
            <a:ext cx="1073150" cy="523240"/>
          </a:xfrm>
          <a:prstGeom prst="rect">
            <a:avLst/>
          </a:prstGeom>
          <a:solidFill>
            <a:srgbClr val="002060"/>
          </a:solidFill>
          <a:ln w="9525">
            <a:solidFill>
              <a:srgbClr val="F2F2F2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49860" marR="143510" indent="229235">
              <a:lnSpc>
                <a:spcPts val="1610"/>
              </a:lnSpc>
              <a:spcBef>
                <a:spcPts val="360"/>
              </a:spcBef>
            </a:pPr>
            <a:r>
              <a:rPr sz="1400" spc="-25" dirty="0">
                <a:solidFill>
                  <a:srgbClr val="FFFFFF"/>
                </a:solidFill>
                <a:latin typeface="Arial Unicode MS"/>
                <a:cs typeface="Arial Unicode MS"/>
              </a:rPr>
              <a:t>Bug </a:t>
            </a:r>
            <a:r>
              <a:rPr sz="1400" spc="-20" dirty="0">
                <a:solidFill>
                  <a:srgbClr val="FFFFFF"/>
                </a:solidFill>
                <a:latin typeface="Arial Unicode MS"/>
                <a:cs typeface="Arial Unicode MS"/>
              </a:rPr>
              <a:t>Collection</a:t>
            </a:r>
            <a:endParaRPr sz="1400">
              <a:latin typeface="Arial Unicode MS"/>
              <a:cs typeface="Arial Unicode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378670" y="3258311"/>
            <a:ext cx="2098675" cy="1963420"/>
            <a:chOff x="5378670" y="3258311"/>
            <a:chExt cx="2098675" cy="1963420"/>
          </a:xfrm>
        </p:grpSpPr>
        <p:sp>
          <p:nvSpPr>
            <p:cNvPr id="23" name="object 23"/>
            <p:cNvSpPr/>
            <p:nvPr/>
          </p:nvSpPr>
          <p:spPr>
            <a:xfrm>
              <a:off x="5378670" y="3493880"/>
              <a:ext cx="544195" cy="76200"/>
            </a:xfrm>
            <a:custGeom>
              <a:avLst/>
              <a:gdLst/>
              <a:ahLst/>
              <a:cxnLst/>
              <a:rect l="l" t="t" r="r" b="b"/>
              <a:pathLst>
                <a:path w="544195" h="76200">
                  <a:moveTo>
                    <a:pt x="467409" y="0"/>
                  </a:moveTo>
                  <a:lnTo>
                    <a:pt x="467409" y="76200"/>
                  </a:lnTo>
                  <a:lnTo>
                    <a:pt x="537259" y="41275"/>
                  </a:lnTo>
                  <a:lnTo>
                    <a:pt x="480109" y="41275"/>
                  </a:lnTo>
                  <a:lnTo>
                    <a:pt x="480109" y="34925"/>
                  </a:lnTo>
                  <a:lnTo>
                    <a:pt x="537259" y="34925"/>
                  </a:lnTo>
                  <a:lnTo>
                    <a:pt x="467409" y="0"/>
                  </a:lnTo>
                  <a:close/>
                </a:path>
                <a:path w="544195" h="76200">
                  <a:moveTo>
                    <a:pt x="467409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467409" y="41275"/>
                  </a:lnTo>
                  <a:lnTo>
                    <a:pt x="467409" y="34925"/>
                  </a:lnTo>
                  <a:close/>
                </a:path>
                <a:path w="544195" h="76200">
                  <a:moveTo>
                    <a:pt x="537259" y="34925"/>
                  </a:moveTo>
                  <a:lnTo>
                    <a:pt x="480109" y="34925"/>
                  </a:lnTo>
                  <a:lnTo>
                    <a:pt x="480109" y="41275"/>
                  </a:lnTo>
                  <a:lnTo>
                    <a:pt x="537259" y="41275"/>
                  </a:lnTo>
                  <a:lnTo>
                    <a:pt x="543609" y="38100"/>
                  </a:lnTo>
                  <a:lnTo>
                    <a:pt x="537259" y="349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84847" y="4703063"/>
              <a:ext cx="691896" cy="5181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06767" y="3258311"/>
              <a:ext cx="460248" cy="46024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846256" y="3710940"/>
            <a:ext cx="59690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 Unicode MS"/>
                <a:cs typeface="Arial Unicode MS"/>
              </a:rPr>
              <a:t>Notifications</a:t>
            </a:r>
            <a:endParaRPr sz="800">
              <a:latin typeface="Arial Unicode MS"/>
              <a:cs typeface="Arial Unicode M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964935" y="3282696"/>
            <a:ext cx="460248" cy="46024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952953" y="3796284"/>
            <a:ext cx="49657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spc="-10" dirty="0">
                <a:solidFill>
                  <a:srgbClr val="FFFFFF"/>
                </a:solidFill>
                <a:latin typeface="Arial Unicode MS"/>
                <a:cs typeface="Arial Unicode MS"/>
              </a:rPr>
              <a:t>Serverless</a:t>
            </a:r>
            <a:endParaRPr sz="800">
              <a:latin typeface="Arial Unicode MS"/>
              <a:cs typeface="Arial Unicode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20126" y="2346542"/>
            <a:ext cx="7345680" cy="2359025"/>
            <a:chOff x="820126" y="2346542"/>
            <a:chExt cx="7345680" cy="2359025"/>
          </a:xfrm>
        </p:grpSpPr>
        <p:sp>
          <p:nvSpPr>
            <p:cNvPr id="30" name="object 30"/>
            <p:cNvSpPr/>
            <p:nvPr/>
          </p:nvSpPr>
          <p:spPr>
            <a:xfrm>
              <a:off x="6411519" y="2979496"/>
              <a:ext cx="1753870" cy="1725930"/>
            </a:xfrm>
            <a:custGeom>
              <a:avLst/>
              <a:gdLst/>
              <a:ahLst/>
              <a:cxnLst/>
              <a:rect l="l" t="t" r="r" b="b"/>
              <a:pathLst>
                <a:path w="1753870" h="1725929">
                  <a:moveTo>
                    <a:pt x="376135" y="552488"/>
                  </a:moveTo>
                  <a:lnTo>
                    <a:pt x="369785" y="549313"/>
                  </a:lnTo>
                  <a:lnTo>
                    <a:pt x="299935" y="514388"/>
                  </a:lnTo>
                  <a:lnTo>
                    <a:pt x="299935" y="549313"/>
                  </a:lnTo>
                  <a:lnTo>
                    <a:pt x="0" y="549313"/>
                  </a:lnTo>
                  <a:lnTo>
                    <a:pt x="0" y="555663"/>
                  </a:lnTo>
                  <a:lnTo>
                    <a:pt x="299935" y="555663"/>
                  </a:lnTo>
                  <a:lnTo>
                    <a:pt x="299935" y="590588"/>
                  </a:lnTo>
                  <a:lnTo>
                    <a:pt x="369785" y="555663"/>
                  </a:lnTo>
                  <a:lnTo>
                    <a:pt x="376135" y="552488"/>
                  </a:lnTo>
                  <a:close/>
                </a:path>
                <a:path w="1753870" h="1725929">
                  <a:moveTo>
                    <a:pt x="764324" y="976591"/>
                  </a:moveTo>
                  <a:lnTo>
                    <a:pt x="757936" y="963561"/>
                  </a:lnTo>
                  <a:lnTo>
                    <a:pt x="726833" y="900087"/>
                  </a:lnTo>
                  <a:lnTo>
                    <a:pt x="688124" y="975982"/>
                  </a:lnTo>
                  <a:lnTo>
                    <a:pt x="723049" y="976261"/>
                  </a:lnTo>
                  <a:lnTo>
                    <a:pt x="717105" y="1725726"/>
                  </a:lnTo>
                  <a:lnTo>
                    <a:pt x="723455" y="1725777"/>
                  </a:lnTo>
                  <a:lnTo>
                    <a:pt x="729399" y="976312"/>
                  </a:lnTo>
                  <a:lnTo>
                    <a:pt x="764324" y="976591"/>
                  </a:lnTo>
                  <a:close/>
                </a:path>
                <a:path w="1753870" h="1725929">
                  <a:moveTo>
                    <a:pt x="1742135" y="0"/>
                  </a:moveTo>
                  <a:lnTo>
                    <a:pt x="1663763" y="33426"/>
                  </a:lnTo>
                  <a:lnTo>
                    <a:pt x="1690382" y="56032"/>
                  </a:lnTo>
                  <a:lnTo>
                    <a:pt x="1270279" y="550799"/>
                  </a:lnTo>
                  <a:lnTo>
                    <a:pt x="1275118" y="554901"/>
                  </a:lnTo>
                  <a:lnTo>
                    <a:pt x="1695234" y="60147"/>
                  </a:lnTo>
                  <a:lnTo>
                    <a:pt x="1721853" y="82753"/>
                  </a:lnTo>
                  <a:lnTo>
                    <a:pt x="1730768" y="46355"/>
                  </a:lnTo>
                  <a:lnTo>
                    <a:pt x="1742135" y="0"/>
                  </a:lnTo>
                  <a:close/>
                </a:path>
                <a:path w="1753870" h="1725929">
                  <a:moveTo>
                    <a:pt x="1753857" y="1039088"/>
                  </a:moveTo>
                  <a:lnTo>
                    <a:pt x="1738985" y="997445"/>
                  </a:lnTo>
                  <a:lnTo>
                    <a:pt x="1725206" y="958850"/>
                  </a:lnTo>
                  <a:lnTo>
                    <a:pt x="1701038" y="984072"/>
                  </a:lnTo>
                  <a:lnTo>
                    <a:pt x="1274902" y="575576"/>
                  </a:lnTo>
                  <a:lnTo>
                    <a:pt x="1270508" y="580161"/>
                  </a:lnTo>
                  <a:lnTo>
                    <a:pt x="1696643" y="988656"/>
                  </a:lnTo>
                  <a:lnTo>
                    <a:pt x="1672475" y="1013866"/>
                  </a:lnTo>
                  <a:lnTo>
                    <a:pt x="1753857" y="1039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6476" y="2352892"/>
              <a:ext cx="6863715" cy="2239645"/>
            </a:xfrm>
            <a:custGeom>
              <a:avLst/>
              <a:gdLst/>
              <a:ahLst/>
              <a:cxnLst/>
              <a:rect l="l" t="t" r="r" b="b"/>
              <a:pathLst>
                <a:path w="6863715" h="2239645">
                  <a:moveTo>
                    <a:pt x="0" y="0"/>
                  </a:moveTo>
                  <a:lnTo>
                    <a:pt x="6863608" y="0"/>
                  </a:lnTo>
                  <a:lnTo>
                    <a:pt x="6863608" y="2239108"/>
                  </a:lnTo>
                  <a:lnTo>
                    <a:pt x="0" y="223910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76287" y="2871216"/>
              <a:ext cx="524255" cy="35966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10511" y="2840736"/>
              <a:ext cx="399288" cy="37795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593207" y="5256276"/>
            <a:ext cx="10909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FFFFFF"/>
                </a:solidFill>
                <a:latin typeface="Arial Unicode MS"/>
                <a:cs typeface="Arial Unicode MS"/>
              </a:rPr>
              <a:t>Ops</a:t>
            </a:r>
            <a:r>
              <a:rPr sz="1400" spc="-5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 Unicode MS"/>
                <a:cs typeface="Arial Unicode MS"/>
              </a:rPr>
              <a:t>Engineer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23900" y="6498463"/>
            <a:ext cx="165735" cy="1911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z="1000" spc="40" dirty="0">
                <a:solidFill>
                  <a:srgbClr val="8B8580"/>
                </a:solidFill>
                <a:latin typeface="Arial Unicode MS"/>
                <a:cs typeface="Arial Unicode MS"/>
              </a:rPr>
              <a:t>5</a:t>
            </a:fld>
            <a:endParaRPr sz="1000">
              <a:latin typeface="Arial Unicode MS"/>
              <a:cs typeface="Arial Unicode MS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  <p:sp>
        <p:nvSpPr>
          <p:cNvPr id="35" name="object 35"/>
          <p:cNvSpPr txBox="1"/>
          <p:nvPr/>
        </p:nvSpPr>
        <p:spPr>
          <a:xfrm>
            <a:off x="8258829" y="2709533"/>
            <a:ext cx="2361565" cy="6083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600" dirty="0">
                <a:solidFill>
                  <a:srgbClr val="FFFFFF"/>
                </a:solidFill>
                <a:latin typeface="Arial Unicode MS"/>
                <a:cs typeface="Arial Unicode MS"/>
              </a:rPr>
              <a:t>Support</a:t>
            </a:r>
            <a:r>
              <a:rPr sz="1600" spc="-6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Arial Unicode MS"/>
                <a:cs typeface="Arial Unicode MS"/>
              </a:rPr>
              <a:t>Ticket</a:t>
            </a:r>
            <a:r>
              <a:rPr sz="1600" spc="-5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Unicode MS"/>
                <a:cs typeface="Arial Unicode MS"/>
              </a:rPr>
              <a:t>Generation</a:t>
            </a:r>
            <a:endParaRPr sz="1600">
              <a:latin typeface="Arial Unicode MS"/>
              <a:cs typeface="Arial Unicode MS"/>
            </a:endParaRPr>
          </a:p>
          <a:p>
            <a:pPr marL="15875">
              <a:lnSpc>
                <a:spcPct val="100000"/>
              </a:lnSpc>
              <a:spcBef>
                <a:spcPts val="550"/>
              </a:spcBef>
            </a:pPr>
            <a:r>
              <a:rPr sz="1100" i="1" dirty="0">
                <a:solidFill>
                  <a:srgbClr val="FFFFFF"/>
                </a:solidFill>
                <a:latin typeface="Trebuchet MS"/>
                <a:cs typeface="Trebuchet MS"/>
              </a:rPr>
              <a:t>CI/CD</a:t>
            </a:r>
            <a:r>
              <a:rPr sz="1100" i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i="1" spc="-50" dirty="0">
                <a:solidFill>
                  <a:srgbClr val="FFFFFF"/>
                </a:solidFill>
                <a:latin typeface="Trebuchet MS"/>
                <a:cs typeface="Trebuchet MS"/>
              </a:rPr>
              <a:t>Pipeline</a:t>
            </a:r>
            <a:r>
              <a:rPr sz="1100" i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i="1" spc="-50" dirty="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67174" y="3737263"/>
            <a:ext cx="2650490" cy="63817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600" spc="-60" dirty="0">
                <a:solidFill>
                  <a:srgbClr val="FFFFFF"/>
                </a:solidFill>
                <a:latin typeface="Arial Unicode MS"/>
                <a:cs typeface="Arial Unicode MS"/>
              </a:rPr>
              <a:t>Social</a:t>
            </a:r>
            <a:r>
              <a:rPr sz="1600" spc="-4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600" dirty="0">
                <a:solidFill>
                  <a:srgbClr val="FFFFFF"/>
                </a:solidFill>
                <a:latin typeface="Arial Unicode MS"/>
                <a:cs typeface="Arial Unicode MS"/>
              </a:rPr>
              <a:t>Media</a:t>
            </a:r>
            <a:r>
              <a:rPr sz="1600" spc="-5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Arial Unicode MS"/>
                <a:cs typeface="Arial Unicode MS"/>
              </a:rPr>
              <a:t>Damage</a:t>
            </a:r>
            <a:r>
              <a:rPr sz="1600" spc="-55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Unicode MS"/>
                <a:cs typeface="Arial Unicode MS"/>
              </a:rPr>
              <a:t>Control</a:t>
            </a:r>
            <a:endParaRPr sz="1600">
              <a:latin typeface="Arial Unicode MS"/>
              <a:cs typeface="Arial Unicode MS"/>
            </a:endParaRPr>
          </a:p>
          <a:p>
            <a:pPr marL="26670">
              <a:lnSpc>
                <a:spcPct val="100000"/>
              </a:lnSpc>
              <a:spcBef>
                <a:spcPts val="645"/>
              </a:spcBef>
            </a:pPr>
            <a:r>
              <a:rPr sz="1100" i="1" dirty="0">
                <a:solidFill>
                  <a:srgbClr val="FFFFFF"/>
                </a:solidFill>
                <a:latin typeface="Trebuchet MS"/>
                <a:cs typeface="Trebuchet MS"/>
              </a:rPr>
              <a:t>CI/CD</a:t>
            </a:r>
            <a:r>
              <a:rPr sz="1100" i="1" spc="-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i="1" spc="-50" dirty="0">
                <a:solidFill>
                  <a:srgbClr val="FFFFFF"/>
                </a:solidFill>
                <a:latin typeface="Trebuchet MS"/>
                <a:cs typeface="Trebuchet MS"/>
              </a:rPr>
              <a:t>Pipeline</a:t>
            </a:r>
            <a:r>
              <a:rPr sz="1100" i="1" spc="-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100" i="1" spc="-50" dirty="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F11210-ECB3-8D3F-3813-0A3EEC9F7D77}"/>
              </a:ext>
            </a:extLst>
          </p:cNvPr>
          <p:cNvSpPr txBox="1"/>
          <p:nvPr/>
        </p:nvSpPr>
        <p:spPr>
          <a:xfrm>
            <a:off x="723323" y="3703888"/>
            <a:ext cx="3434625" cy="642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2905" marR="1734820" indent="-130175">
              <a:lnSpc>
                <a:spcPct val="101400"/>
              </a:lnSpc>
            </a:pPr>
            <a:r>
              <a:rPr lang="en-GB" sz="1800" spc="-10" dirty="0">
                <a:solidFill>
                  <a:srgbClr val="161716"/>
                </a:solidFill>
                <a:latin typeface="Calibri"/>
                <a:cs typeface="Calibri"/>
              </a:rPr>
              <a:t>Autonomous Database</a:t>
            </a:r>
            <a:endParaRPr lang="en-GB"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4544134-1410-1175-AA68-B2801831A7A6}"/>
              </a:ext>
            </a:extLst>
          </p:cNvPr>
          <p:cNvSpPr/>
          <p:nvPr/>
        </p:nvSpPr>
        <p:spPr>
          <a:xfrm>
            <a:off x="0" y="1602805"/>
            <a:ext cx="12192000" cy="3735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863665"/>
            <a:ext cx="1219199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Georgia"/>
                <a:cs typeface="Georgia"/>
              </a:rPr>
              <a:t>Understanding</a:t>
            </a:r>
            <a:r>
              <a:rPr sz="3600" spc="-35" dirty="0">
                <a:latin typeface="Georgia"/>
                <a:cs typeface="Georgia"/>
              </a:rPr>
              <a:t> </a:t>
            </a:r>
            <a:r>
              <a:rPr sz="3600" dirty="0">
                <a:latin typeface="Georgia"/>
                <a:cs typeface="Georgia"/>
              </a:rPr>
              <a:t>the</a:t>
            </a:r>
            <a:r>
              <a:rPr sz="3600" spc="-35" dirty="0">
                <a:latin typeface="Georgia"/>
                <a:cs typeface="Georgia"/>
              </a:rPr>
              <a:t> </a:t>
            </a:r>
            <a:r>
              <a:rPr sz="3600" spc="-10" dirty="0">
                <a:latin typeface="Georgia"/>
                <a:cs typeface="Georgia"/>
              </a:rPr>
              <a:t>issue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4121" y="5338704"/>
            <a:ext cx="3715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Sentiment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PS4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87717" y="5338704"/>
            <a:ext cx="3973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Sentiment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XBOX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6551" y="1781181"/>
            <a:ext cx="4761230" cy="3304540"/>
            <a:chOff x="606551" y="1545336"/>
            <a:chExt cx="4761230" cy="3304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551" y="1545336"/>
              <a:ext cx="4760976" cy="33040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1995" y="1569720"/>
              <a:ext cx="4655124" cy="320039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986271" y="1781181"/>
            <a:ext cx="5831205" cy="3304540"/>
            <a:chOff x="5986271" y="1545336"/>
            <a:chExt cx="5831205" cy="330454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6271" y="1545336"/>
              <a:ext cx="5830824" cy="33040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2497" y="1569720"/>
              <a:ext cx="5724523" cy="32003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AE58F1DE-4DA7-E896-D5DA-C4362A7E0B69}"/>
              </a:ext>
            </a:extLst>
          </p:cNvPr>
          <p:cNvSpPr txBox="1">
            <a:spLocks/>
          </p:cNvSpPr>
          <p:nvPr/>
        </p:nvSpPr>
        <p:spPr>
          <a:xfrm>
            <a:off x="304015" y="214448"/>
            <a:ext cx="7380121" cy="6270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509"/>
              </a:spcBef>
            </a:pPr>
            <a:r>
              <a:rPr lang="en-US" sz="2000" b="1" dirty="0"/>
              <a:t>Use Case: Comparing Device Behavior</a:t>
            </a:r>
            <a:endParaRPr lang="en-US" sz="2000" dirty="0"/>
          </a:p>
          <a:p>
            <a:pPr marL="12700">
              <a:spcBef>
                <a:spcPts val="290"/>
              </a:spcBef>
            </a:pPr>
            <a:r>
              <a:rPr lang="en-US" sz="1400" i="1" spc="-120" dirty="0">
                <a:latin typeface="Verdana"/>
                <a:cs typeface="Verdana"/>
              </a:rPr>
              <a:t>XBOX vs PS4</a:t>
            </a:r>
            <a:endParaRPr lang="en-US" sz="14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99514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280470"/>
            <a:ext cx="699644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>
                <a:latin typeface="Georgia"/>
                <a:cs typeface="Georgia"/>
              </a:rPr>
              <a:t>Dashboard: PlayStation</a:t>
            </a:r>
            <a:r>
              <a:rPr lang="en-US" sz="3600" spc="-40">
                <a:latin typeface="Georgia"/>
                <a:cs typeface="Georgia"/>
              </a:rPr>
              <a:t> </a:t>
            </a:r>
            <a:r>
              <a:rPr lang="en-US" sz="3600">
                <a:latin typeface="Georgia"/>
                <a:cs typeface="Georgia"/>
              </a:rPr>
              <a:t>vs.</a:t>
            </a:r>
            <a:r>
              <a:rPr lang="en-US" sz="3600" spc="-30">
                <a:latin typeface="Georgia"/>
                <a:cs typeface="Georgia"/>
              </a:rPr>
              <a:t> </a:t>
            </a:r>
            <a:r>
              <a:rPr lang="en-US" sz="3600" spc="-20">
                <a:latin typeface="Georgia"/>
                <a:cs typeface="Georgia"/>
              </a:rPr>
              <a:t>XBOX</a:t>
            </a:r>
            <a:endParaRPr lang="en-US" sz="36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28216" y="1018031"/>
            <a:ext cx="8333740" cy="5355590"/>
            <a:chOff x="1728216" y="1018031"/>
            <a:chExt cx="8333740" cy="53555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8216" y="1018031"/>
              <a:ext cx="8333232" cy="53553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2598" y="1044860"/>
              <a:ext cx="8229370" cy="524925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406360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F22251-70C3-5295-197E-DA277BA67591}"/>
              </a:ext>
            </a:extLst>
          </p:cNvPr>
          <p:cNvSpPr/>
          <p:nvPr/>
        </p:nvSpPr>
        <p:spPr>
          <a:xfrm>
            <a:off x="0" y="1600200"/>
            <a:ext cx="12192000" cy="342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71173" y="853767"/>
            <a:ext cx="6230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Georgia"/>
                <a:cs typeface="Georgia"/>
              </a:rPr>
              <a:t>Using</a:t>
            </a:r>
            <a:r>
              <a:rPr sz="3600" spc="-3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FFFFFF"/>
                </a:solidFill>
                <a:latin typeface="Georgia"/>
                <a:cs typeface="Georgia"/>
              </a:rPr>
              <a:t>ML</a:t>
            </a:r>
            <a:r>
              <a:rPr sz="3600" spc="-1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FFFFFF"/>
                </a:solidFill>
                <a:latin typeface="Georgia"/>
                <a:cs typeface="Georgia"/>
              </a:rPr>
              <a:t>to</a:t>
            </a:r>
            <a:r>
              <a:rPr sz="36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dirty="0">
                <a:solidFill>
                  <a:srgbClr val="FFFFFF"/>
                </a:solidFill>
                <a:latin typeface="Georgia"/>
                <a:cs typeface="Georgia"/>
              </a:rPr>
              <a:t>Predict</a:t>
            </a:r>
            <a:r>
              <a:rPr sz="3600" spc="-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Georgia"/>
                <a:cs typeface="Georgia"/>
              </a:rPr>
              <a:t>Outcomes</a:t>
            </a:r>
            <a:endParaRPr sz="3600" dirty="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71340" y="5011009"/>
            <a:ext cx="3449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5B642"/>
                </a:solidFill>
                <a:latin typeface="Calibri"/>
                <a:cs typeface="Calibri"/>
              </a:rPr>
              <a:t>League</a:t>
            </a:r>
            <a:r>
              <a:rPr sz="3600" spc="-20" dirty="0">
                <a:solidFill>
                  <a:srgbClr val="F5B642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5B642"/>
                </a:solidFill>
                <a:latin typeface="Calibri"/>
                <a:cs typeface="Calibri"/>
              </a:rPr>
              <a:t>of</a:t>
            </a:r>
            <a:r>
              <a:rPr sz="3600" spc="-10" dirty="0">
                <a:solidFill>
                  <a:srgbClr val="F5B642"/>
                </a:solidFill>
                <a:latin typeface="Calibri"/>
                <a:cs typeface="Calibri"/>
              </a:rPr>
              <a:t> Legends</a:t>
            </a:r>
            <a:endParaRPr sz="36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2405" y="1743504"/>
            <a:ext cx="4137406" cy="31242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6523" y="1743505"/>
            <a:ext cx="5554131" cy="3124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23900" y="6498463"/>
            <a:ext cx="227965" cy="1911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z="1000" spc="-25" dirty="0">
                <a:solidFill>
                  <a:srgbClr val="8B8580"/>
                </a:solidFill>
                <a:latin typeface="Arial Unicode MS"/>
                <a:cs typeface="Arial Unicode MS"/>
              </a:rPr>
              <a:t>8</a:t>
            </a:fld>
            <a:endParaRPr sz="1000">
              <a:latin typeface="Arial Unicode MS"/>
              <a:cs typeface="Arial Unicode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A35BD272-087D-A74B-4F70-611FB5BF68B6}"/>
              </a:ext>
            </a:extLst>
          </p:cNvPr>
          <p:cNvSpPr txBox="1">
            <a:spLocks/>
          </p:cNvSpPr>
          <p:nvPr/>
        </p:nvSpPr>
        <p:spPr>
          <a:xfrm>
            <a:off x="304015" y="214448"/>
            <a:ext cx="7380121" cy="6270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509"/>
              </a:spcBef>
            </a:pPr>
            <a:r>
              <a:rPr lang="en-US" sz="2000" b="1" dirty="0"/>
              <a:t>Use Case: Perform Outcomes using Prediction</a:t>
            </a:r>
            <a:endParaRPr lang="en-US" sz="2000" dirty="0"/>
          </a:p>
          <a:p>
            <a:pPr marL="12700">
              <a:spcBef>
                <a:spcPts val="290"/>
              </a:spcBef>
            </a:pPr>
            <a:r>
              <a:rPr lang="en-US" sz="1400" i="1" spc="-120" dirty="0">
                <a:latin typeface="Verdana"/>
                <a:cs typeface="Verdana"/>
              </a:rPr>
              <a:t>ML Use</a:t>
            </a:r>
            <a:endParaRPr lang="en-US"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95E97C3-8FCE-751C-3456-D9BA243A6F94}"/>
              </a:ext>
            </a:extLst>
          </p:cNvPr>
          <p:cNvSpPr/>
          <p:nvPr/>
        </p:nvSpPr>
        <p:spPr>
          <a:xfrm>
            <a:off x="0" y="1603980"/>
            <a:ext cx="12192000" cy="37960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latin typeface="Oracle Sans Ultra Light" panose="020B0303020204020204" pitchFamily="34" charset="0"/>
              <a:cs typeface="Oracle Sans Ultra Light" panose="020B0303020204020204" pitchFamily="34" charset="0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985300"/>
            <a:ext cx="12192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Georgia"/>
                <a:cs typeface="Georgia"/>
              </a:rPr>
              <a:t>Using</a:t>
            </a:r>
            <a:r>
              <a:rPr sz="3600" spc="-30" dirty="0">
                <a:latin typeface="Georgia"/>
                <a:cs typeface="Georgia"/>
              </a:rPr>
              <a:t> </a:t>
            </a:r>
            <a:r>
              <a:rPr sz="3600" dirty="0">
                <a:latin typeface="Georgia"/>
                <a:cs typeface="Georgia"/>
              </a:rPr>
              <a:t>ML</a:t>
            </a:r>
            <a:r>
              <a:rPr sz="3600" spc="-15" dirty="0">
                <a:latin typeface="Georgia"/>
                <a:cs typeface="Georgia"/>
              </a:rPr>
              <a:t> </a:t>
            </a:r>
            <a:r>
              <a:rPr sz="3600" dirty="0">
                <a:latin typeface="Georgia"/>
                <a:cs typeface="Georgia"/>
              </a:rPr>
              <a:t>to</a:t>
            </a:r>
            <a:r>
              <a:rPr sz="3600" spc="-20" dirty="0">
                <a:latin typeface="Georgia"/>
                <a:cs typeface="Georgia"/>
              </a:rPr>
              <a:t> </a:t>
            </a:r>
            <a:r>
              <a:rPr sz="3600" dirty="0">
                <a:latin typeface="Georgia"/>
                <a:cs typeface="Georgia"/>
              </a:rPr>
              <a:t>Predict</a:t>
            </a:r>
            <a:r>
              <a:rPr sz="3600" spc="-20" dirty="0">
                <a:latin typeface="Georgia"/>
                <a:cs typeface="Georgia"/>
              </a:rPr>
              <a:t> </a:t>
            </a:r>
            <a:r>
              <a:rPr sz="3600" spc="-10" dirty="0">
                <a:latin typeface="Georgia"/>
                <a:cs typeface="Georgia"/>
              </a:rPr>
              <a:t>Outcomes</a:t>
            </a:r>
            <a:endParaRPr sz="3600" dirty="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232" y="1705360"/>
            <a:ext cx="6310702" cy="35486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5428" y="1705360"/>
            <a:ext cx="51244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5428" y="3028746"/>
            <a:ext cx="5124450" cy="22252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" y="5447127"/>
            <a:ext cx="1219199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5B642"/>
                </a:solidFill>
                <a:latin typeface="Arial Unicode MS"/>
                <a:cs typeface="Arial Unicode MS"/>
              </a:rPr>
              <a:t>Apply</a:t>
            </a:r>
            <a:r>
              <a:rPr sz="2400" spc="-95" dirty="0">
                <a:solidFill>
                  <a:srgbClr val="F5B642"/>
                </a:solidFill>
                <a:latin typeface="Arial Unicode MS"/>
                <a:cs typeface="Arial Unicode MS"/>
              </a:rPr>
              <a:t> </a:t>
            </a:r>
            <a:r>
              <a:rPr sz="2400" spc="-30" dirty="0">
                <a:solidFill>
                  <a:srgbClr val="F5B642"/>
                </a:solidFill>
                <a:latin typeface="Arial Unicode MS"/>
                <a:cs typeface="Arial Unicode MS"/>
              </a:rPr>
              <a:t>same</a:t>
            </a:r>
            <a:r>
              <a:rPr sz="2400" spc="-85" dirty="0">
                <a:solidFill>
                  <a:srgbClr val="F5B642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F5B642"/>
                </a:solidFill>
                <a:latin typeface="Arial Unicode MS"/>
                <a:cs typeface="Arial Unicode MS"/>
              </a:rPr>
              <a:t>approach</a:t>
            </a:r>
            <a:r>
              <a:rPr sz="2400" spc="-80" dirty="0">
                <a:solidFill>
                  <a:srgbClr val="F5B642"/>
                </a:solidFill>
                <a:latin typeface="Arial Unicode MS"/>
                <a:cs typeface="Arial Unicode MS"/>
              </a:rPr>
              <a:t> </a:t>
            </a:r>
            <a:r>
              <a:rPr sz="2400" dirty="0">
                <a:solidFill>
                  <a:srgbClr val="F5B642"/>
                </a:solidFill>
                <a:latin typeface="Arial Unicode MS"/>
                <a:cs typeface="Arial Unicode MS"/>
              </a:rPr>
              <a:t>for</a:t>
            </a:r>
            <a:r>
              <a:rPr sz="2400" spc="-90" dirty="0">
                <a:solidFill>
                  <a:srgbClr val="F5B642"/>
                </a:solidFill>
                <a:latin typeface="Arial Unicode MS"/>
                <a:cs typeface="Arial Unicode MS"/>
              </a:rPr>
              <a:t> </a:t>
            </a:r>
            <a:r>
              <a:rPr sz="2400" spc="-65" dirty="0">
                <a:solidFill>
                  <a:srgbClr val="F5B642"/>
                </a:solidFill>
                <a:latin typeface="Arial Unicode MS"/>
                <a:cs typeface="Arial Unicode MS"/>
              </a:rPr>
              <a:t>Game</a:t>
            </a:r>
            <a:r>
              <a:rPr sz="2400" spc="-85" dirty="0">
                <a:solidFill>
                  <a:srgbClr val="F5B642"/>
                </a:solidFill>
                <a:latin typeface="Arial Unicode MS"/>
                <a:cs typeface="Arial Unicode MS"/>
              </a:rPr>
              <a:t> </a:t>
            </a:r>
            <a:r>
              <a:rPr sz="2400" spc="-10" dirty="0">
                <a:solidFill>
                  <a:srgbClr val="F5B642"/>
                </a:solidFill>
                <a:latin typeface="Arial Unicode MS"/>
                <a:cs typeface="Arial Unicode MS"/>
              </a:rPr>
              <a:t>Catalog</a:t>
            </a:r>
            <a:endParaRPr sz="2400" dirty="0">
              <a:latin typeface="Arial Unicode MS"/>
              <a:cs typeface="Arial Unicode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23900" y="6498463"/>
            <a:ext cx="227965" cy="19113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z="1000" spc="-25" dirty="0">
                <a:solidFill>
                  <a:srgbClr val="8B8580"/>
                </a:solidFill>
                <a:latin typeface="Arial Unicode MS"/>
                <a:cs typeface="Arial Unicode MS"/>
              </a:rPr>
              <a:t>9</a:t>
            </a:fld>
            <a:endParaRPr sz="1000">
              <a:latin typeface="Arial Unicode MS"/>
              <a:cs typeface="Arial Unicode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8817D9B-507D-3E66-8255-5798A52E79C3}"/>
              </a:ext>
            </a:extLst>
          </p:cNvPr>
          <p:cNvSpPr txBox="1">
            <a:spLocks/>
          </p:cNvSpPr>
          <p:nvPr/>
        </p:nvSpPr>
        <p:spPr>
          <a:xfrm>
            <a:off x="304015" y="214448"/>
            <a:ext cx="7380121" cy="627094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509"/>
              </a:spcBef>
            </a:pPr>
            <a:r>
              <a:rPr lang="en-US" sz="2000" b="1" dirty="0"/>
              <a:t>Use Case: Perform Outcomes using new Scenarios</a:t>
            </a:r>
            <a:endParaRPr lang="en-US" sz="2000" dirty="0"/>
          </a:p>
          <a:p>
            <a:pPr marL="12700">
              <a:spcBef>
                <a:spcPts val="290"/>
              </a:spcBef>
            </a:pPr>
            <a:r>
              <a:rPr lang="en-US" sz="1400" i="1" spc="-120" dirty="0">
                <a:latin typeface="Verdana"/>
                <a:cs typeface="Verdana"/>
              </a:rPr>
              <a:t>Dynamic configuration of Video Games</a:t>
            </a:r>
            <a:endParaRPr lang="en-US"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40975</TotalTime>
  <Words>274</Words>
  <Application>Microsoft Macintosh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 Unicode MS</vt:lpstr>
      <vt:lpstr>Verdana</vt:lpstr>
      <vt:lpstr>Georgia</vt:lpstr>
      <vt:lpstr>Oracle Sans Ultra Light</vt:lpstr>
      <vt:lpstr>Trebuchet MS</vt:lpstr>
      <vt:lpstr>Century Gothic</vt:lpstr>
      <vt:lpstr>Times New Roman</vt:lpstr>
      <vt:lpstr>Calibri</vt:lpstr>
      <vt:lpstr>Office Theme</vt:lpstr>
      <vt:lpstr>Gaming Sentiment Analytics Use Cases</vt:lpstr>
      <vt:lpstr>Use Cases for User Experience</vt:lpstr>
      <vt:lpstr>Use Case: Gaming Sentiment Analysis Analysis for Fortnite 8</vt:lpstr>
      <vt:lpstr>Use Case: Content Personalization VideoGame Content Personalization</vt:lpstr>
      <vt:lpstr>Use Case: Development Service Workflow Notify Tickets to Video Game Development Team</vt:lpstr>
      <vt:lpstr>Understanding the issue</vt:lpstr>
      <vt:lpstr>Dashboard: PlayStation vs. XBOX</vt:lpstr>
      <vt:lpstr>PowerPoint Presentation</vt:lpstr>
      <vt:lpstr>Using ML to Predict 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 Sentiment Analysis</dc:title>
  <cp:lastModifiedBy>Olivier Francois Xavier Perard</cp:lastModifiedBy>
  <cp:revision>25</cp:revision>
  <dcterms:created xsi:type="dcterms:W3CDTF">2021-11-04T04:12:12Z</dcterms:created>
  <dcterms:modified xsi:type="dcterms:W3CDTF">2023-02-21T22:31:37Z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2021-10-06T00:00:00Z</vt:filetime>
  </property>
  <property fmtid="{D5CDD505-2E9C-101B-9397-08002B2CF9AE}" pid="3" name="LastSaved">
    <vt:filetime>2021-11-04T00:00:00Z</vt:filetime>
  </property>
</Properties>
</file>